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830" r:id="rId2"/>
    <p:sldId id="832" r:id="rId3"/>
    <p:sldId id="834" r:id="rId4"/>
    <p:sldId id="835" r:id="rId5"/>
    <p:sldId id="836" r:id="rId6"/>
    <p:sldId id="837" r:id="rId7"/>
    <p:sldId id="838" r:id="rId8"/>
    <p:sldId id="839" r:id="rId9"/>
    <p:sldId id="777" r:id="rId10"/>
    <p:sldId id="779" r:id="rId11"/>
    <p:sldId id="778" r:id="rId12"/>
    <p:sldId id="780" r:id="rId13"/>
    <p:sldId id="815" r:id="rId14"/>
    <p:sldId id="798" r:id="rId15"/>
    <p:sldId id="794" r:id="rId16"/>
    <p:sldId id="795" r:id="rId17"/>
    <p:sldId id="796" r:id="rId18"/>
    <p:sldId id="797" r:id="rId19"/>
    <p:sldId id="816" r:id="rId20"/>
    <p:sldId id="799" r:id="rId21"/>
    <p:sldId id="800" r:id="rId22"/>
    <p:sldId id="817" r:id="rId23"/>
    <p:sldId id="785" r:id="rId24"/>
    <p:sldId id="786" r:id="rId25"/>
    <p:sldId id="787" r:id="rId26"/>
    <p:sldId id="788" r:id="rId27"/>
    <p:sldId id="829" r:id="rId28"/>
    <p:sldId id="831" r:id="rId29"/>
    <p:sldId id="818" r:id="rId30"/>
    <p:sldId id="789" r:id="rId31"/>
    <p:sldId id="819" r:id="rId32"/>
    <p:sldId id="790" r:id="rId33"/>
    <p:sldId id="791" r:id="rId34"/>
    <p:sldId id="807" r:id="rId35"/>
    <p:sldId id="814" r:id="rId36"/>
    <p:sldId id="716" r:id="rId3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C3300"/>
    <a:srgbClr val="000099"/>
    <a:srgbClr val="FF0000"/>
    <a:srgbClr val="0066CC"/>
    <a:srgbClr val="FFFF66"/>
    <a:srgbClr val="EAEAEA"/>
    <a:srgbClr val="3366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30" autoAdjust="0"/>
    <p:restoredTop sz="83880" autoAdjust="0"/>
  </p:normalViewPr>
  <p:slideViewPr>
    <p:cSldViewPr>
      <p:cViewPr>
        <p:scale>
          <a:sx n="65" d="100"/>
          <a:sy n="65" d="100"/>
        </p:scale>
        <p:origin x="-1636" y="-484"/>
      </p:cViewPr>
      <p:guideLst>
        <p:guide orient="horz" pos="2160"/>
        <p:guide pos="2880"/>
      </p:guideLst>
    </p:cSldViewPr>
  </p:slideViewPr>
  <p:outlineViewPr>
    <p:cViewPr>
      <p:scale>
        <a:sx n="33" d="100"/>
        <a:sy n="33" d="100"/>
      </p:scale>
      <p:origin x="0" y="1004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4</c:v>
                </c:pt>
                <c:pt idx="1">
                  <c:v>3</c:v>
                </c:pt>
                <c:pt idx="2">
                  <c:v>3</c:v>
                </c:pt>
                <c:pt idx="3">
                  <c:v>0</c:v>
                </c:pt>
                <c:pt idx="4">
                  <c:v>5</c:v>
                </c:pt>
                <c:pt idx="5">
                  <c:v>1</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6</c:v>
                </c:pt>
                <c:pt idx="1">
                  <c:v>2</c:v>
                </c:pt>
                <c:pt idx="2">
                  <c:v>0</c:v>
                </c:pt>
                <c:pt idx="3">
                  <c:v>2</c:v>
                </c:pt>
                <c:pt idx="4">
                  <c:v>6</c:v>
                </c:pt>
                <c:pt idx="5">
                  <c:v>0</c:v>
                </c:pt>
              </c:numCache>
            </c:numRef>
          </c:val>
        </c:ser>
        <c:overlap val="100"/>
        <c:axId val="196672128"/>
        <c:axId val="196706688"/>
      </c:barChart>
      <c:catAx>
        <c:axId val="196672128"/>
        <c:scaling>
          <c:orientation val="minMax"/>
        </c:scaling>
        <c:axPos val="b"/>
        <c:tickLblPos val="nextTo"/>
        <c:crossAx val="196706688"/>
        <c:crosses val="autoZero"/>
        <c:auto val="1"/>
        <c:lblAlgn val="ctr"/>
        <c:lblOffset val="100"/>
      </c:catAx>
      <c:valAx>
        <c:axId val="196706688"/>
        <c:scaling>
          <c:orientation val="minMax"/>
        </c:scaling>
        <c:axPos val="l"/>
        <c:majorGridlines/>
        <c:numFmt formatCode="General" sourceLinked="1"/>
        <c:tickLblPos val="nextTo"/>
        <c:crossAx val="196672128"/>
        <c:crosses val="autoZero"/>
        <c:crossBetween val="between"/>
      </c:valAx>
    </c:plotArea>
    <c:legend>
      <c:legendPos val="r"/>
      <c:layout/>
    </c:legend>
    <c:plotVisOnly val="1"/>
  </c:chart>
  <c:txPr>
    <a:bodyPr/>
    <a:lstStyle/>
    <a:p>
      <a:pPr>
        <a:defRPr sz="18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Sheet1!$A$2:$A$8</c:f>
              <c:strCache>
                <c:ptCount val="7"/>
                <c:pt idx="0">
                  <c:v>2010年</c:v>
                </c:pt>
                <c:pt idx="1">
                  <c:v>2011年</c:v>
                </c:pt>
                <c:pt idx="2">
                  <c:v>2012年</c:v>
                </c:pt>
                <c:pt idx="3">
                  <c:v>2013年</c:v>
                </c:pt>
                <c:pt idx="4">
                  <c:v>2014年</c:v>
                </c:pt>
                <c:pt idx="5">
                  <c:v>2015年</c:v>
                </c:pt>
                <c:pt idx="6">
                  <c:v>2016年</c:v>
                </c:pt>
              </c:strCache>
            </c:strRef>
          </c:cat>
          <c:val>
            <c:numRef>
              <c:f>Sheet1!$B$2:$B$8</c:f>
              <c:numCache>
                <c:formatCode>General</c:formatCode>
                <c:ptCount val="7"/>
                <c:pt idx="0">
                  <c:v>0</c:v>
                </c:pt>
                <c:pt idx="1">
                  <c:v>2</c:v>
                </c:pt>
                <c:pt idx="2">
                  <c:v>4</c:v>
                </c:pt>
                <c:pt idx="3">
                  <c:v>1</c:v>
                </c:pt>
                <c:pt idx="4">
                  <c:v>0</c:v>
                </c:pt>
                <c:pt idx="5">
                  <c:v>1</c:v>
                </c:pt>
                <c:pt idx="6">
                  <c:v>0</c:v>
                </c:pt>
              </c:numCache>
            </c:numRef>
          </c:val>
        </c:ser>
        <c:ser>
          <c:idx val="1"/>
          <c:order val="1"/>
          <c:tx>
            <c:strRef>
              <c:f>Sheet1!$C$1</c:f>
              <c:strCache>
                <c:ptCount val="1"/>
                <c:pt idx="0">
                  <c:v>Science</c:v>
                </c:pt>
              </c:strCache>
            </c:strRef>
          </c:tx>
          <c:cat>
            <c:strRef>
              <c:f>Sheet1!$A$2:$A$8</c:f>
              <c:strCache>
                <c:ptCount val="7"/>
                <c:pt idx="0">
                  <c:v>2010年</c:v>
                </c:pt>
                <c:pt idx="1">
                  <c:v>2011年</c:v>
                </c:pt>
                <c:pt idx="2">
                  <c:v>2012年</c:v>
                </c:pt>
                <c:pt idx="3">
                  <c:v>2013年</c:v>
                </c:pt>
                <c:pt idx="4">
                  <c:v>2014年</c:v>
                </c:pt>
                <c:pt idx="5">
                  <c:v>2015年</c:v>
                </c:pt>
                <c:pt idx="6">
                  <c:v>2016年</c:v>
                </c:pt>
              </c:strCache>
            </c:strRef>
          </c:cat>
          <c:val>
            <c:numRef>
              <c:f>Sheet1!$C$2:$C$8</c:f>
              <c:numCache>
                <c:formatCode>General</c:formatCode>
                <c:ptCount val="7"/>
                <c:pt idx="0">
                  <c:v>4</c:v>
                </c:pt>
                <c:pt idx="1">
                  <c:v>3</c:v>
                </c:pt>
                <c:pt idx="2">
                  <c:v>2</c:v>
                </c:pt>
                <c:pt idx="3">
                  <c:v>4</c:v>
                </c:pt>
                <c:pt idx="4">
                  <c:v>1</c:v>
                </c:pt>
                <c:pt idx="5">
                  <c:v>0</c:v>
                </c:pt>
                <c:pt idx="6">
                  <c:v>0</c:v>
                </c:pt>
              </c:numCache>
            </c:numRef>
          </c:val>
        </c:ser>
        <c:overlap val="100"/>
        <c:axId val="196737664"/>
        <c:axId val="80417152"/>
      </c:barChart>
      <c:catAx>
        <c:axId val="196737664"/>
        <c:scaling>
          <c:orientation val="minMax"/>
        </c:scaling>
        <c:axPos val="b"/>
        <c:tickLblPos val="nextTo"/>
        <c:crossAx val="80417152"/>
        <c:crosses val="autoZero"/>
        <c:auto val="1"/>
        <c:lblAlgn val="ctr"/>
        <c:lblOffset val="100"/>
      </c:catAx>
      <c:valAx>
        <c:axId val="80417152"/>
        <c:scaling>
          <c:orientation val="minMax"/>
        </c:scaling>
        <c:axPos val="l"/>
        <c:majorGridlines/>
        <c:numFmt formatCode="General" sourceLinked="1"/>
        <c:tickLblPos val="nextTo"/>
        <c:crossAx val="196737664"/>
        <c:crosses val="autoZero"/>
        <c:crossBetween val="between"/>
      </c:valAx>
    </c:plotArea>
    <c:legend>
      <c:legendPos val="r"/>
      <c:layout/>
    </c:legend>
    <c:plotVisOnly val="1"/>
  </c:chart>
  <c:txPr>
    <a:bodyPr/>
    <a:lstStyle/>
    <a:p>
      <a:pPr>
        <a:defRPr sz="1800"/>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0</c:v>
                </c:pt>
                <c:pt idx="1">
                  <c:v>4</c:v>
                </c:pt>
                <c:pt idx="2">
                  <c:v>5</c:v>
                </c:pt>
                <c:pt idx="3">
                  <c:v>1</c:v>
                </c:pt>
                <c:pt idx="4">
                  <c:v>1</c:v>
                </c:pt>
                <c:pt idx="5">
                  <c:v>0</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1</c:v>
                </c:pt>
                <c:pt idx="1">
                  <c:v>1</c:v>
                </c:pt>
                <c:pt idx="2">
                  <c:v>2</c:v>
                </c:pt>
                <c:pt idx="3">
                  <c:v>5</c:v>
                </c:pt>
                <c:pt idx="4">
                  <c:v>6</c:v>
                </c:pt>
                <c:pt idx="5">
                  <c:v>0</c:v>
                </c:pt>
              </c:numCache>
            </c:numRef>
          </c:val>
        </c:ser>
        <c:overlap val="100"/>
        <c:axId val="193698048"/>
        <c:axId val="193712128"/>
      </c:barChart>
      <c:catAx>
        <c:axId val="193698048"/>
        <c:scaling>
          <c:orientation val="minMax"/>
        </c:scaling>
        <c:axPos val="b"/>
        <c:tickLblPos val="nextTo"/>
        <c:crossAx val="193712128"/>
        <c:crosses val="autoZero"/>
        <c:auto val="1"/>
        <c:lblAlgn val="ctr"/>
        <c:lblOffset val="100"/>
      </c:catAx>
      <c:valAx>
        <c:axId val="193712128"/>
        <c:scaling>
          <c:orientation val="minMax"/>
        </c:scaling>
        <c:axPos val="l"/>
        <c:majorGridlines/>
        <c:numFmt formatCode="General" sourceLinked="1"/>
        <c:tickLblPos val="nextTo"/>
        <c:crossAx val="193698048"/>
        <c:crosses val="autoZero"/>
        <c:crossBetween val="between"/>
      </c:valAx>
    </c:plotArea>
    <c:legend>
      <c:legendPos val="r"/>
      <c:layout/>
    </c:legend>
    <c:plotVisOnly val="1"/>
  </c:chart>
  <c:txPr>
    <a:bodyPr/>
    <a:lstStyle/>
    <a:p>
      <a:pPr>
        <a:defRPr sz="1800"/>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6</c:v>
                </c:pt>
                <c:pt idx="1">
                  <c:v>11</c:v>
                </c:pt>
                <c:pt idx="2">
                  <c:v>9</c:v>
                </c:pt>
                <c:pt idx="3">
                  <c:v>1</c:v>
                </c:pt>
                <c:pt idx="4">
                  <c:v>7</c:v>
                </c:pt>
                <c:pt idx="5">
                  <c:v>1</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10</c:v>
                </c:pt>
                <c:pt idx="1">
                  <c:v>5</c:v>
                </c:pt>
                <c:pt idx="2">
                  <c:v>6</c:v>
                </c:pt>
                <c:pt idx="3">
                  <c:v>8</c:v>
                </c:pt>
                <c:pt idx="4">
                  <c:v>8</c:v>
                </c:pt>
                <c:pt idx="5">
                  <c:v>0</c:v>
                </c:pt>
              </c:numCache>
            </c:numRef>
          </c:val>
        </c:ser>
        <c:overlap val="100"/>
        <c:axId val="174606208"/>
        <c:axId val="174607744"/>
      </c:barChart>
      <c:catAx>
        <c:axId val="174606208"/>
        <c:scaling>
          <c:orientation val="minMax"/>
        </c:scaling>
        <c:axPos val="b"/>
        <c:tickLblPos val="nextTo"/>
        <c:crossAx val="174607744"/>
        <c:crosses val="autoZero"/>
        <c:auto val="1"/>
        <c:lblAlgn val="ctr"/>
        <c:lblOffset val="100"/>
      </c:catAx>
      <c:valAx>
        <c:axId val="174607744"/>
        <c:scaling>
          <c:orientation val="minMax"/>
        </c:scaling>
        <c:axPos val="l"/>
        <c:majorGridlines/>
        <c:numFmt formatCode="General" sourceLinked="1"/>
        <c:tickLblPos val="nextTo"/>
        <c:crossAx val="174606208"/>
        <c:crosses val="autoZero"/>
        <c:crossBetween val="between"/>
      </c:valAx>
    </c:plotArea>
    <c:legend>
      <c:legendPos val="r"/>
      <c:layout/>
    </c:legend>
    <c:plotVisOnly val="1"/>
  </c:chart>
  <c:txPr>
    <a:bodyPr/>
    <a:lstStyle/>
    <a:p>
      <a:pPr>
        <a:defRPr sz="1800"/>
      </a:pPr>
      <a:endParaRPr lang="zh-CN"/>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2017/8/23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r>
              <a:rPr lang="zh-CN" altLang="en-US" dirty="0" smtClean="0">
                <a:latin typeface="Arial" charset="0"/>
                <a:ea typeface="宋体" charset="-122"/>
              </a:rPr>
              <a:t>题目：大数据所面临的挑战问题 </a:t>
            </a:r>
            <a:r>
              <a:rPr lang="en-US" altLang="zh-CN" dirty="0" smtClean="0">
                <a:latin typeface="Arial" charset="0"/>
                <a:ea typeface="宋体" charset="-122"/>
              </a:rPr>
              <a:t>- </a:t>
            </a:r>
            <a:r>
              <a:rPr lang="zh-CN" altLang="en-US" dirty="0" smtClean="0">
                <a:latin typeface="Arial" charset="0"/>
                <a:ea typeface="宋体" charset="-122"/>
              </a:rPr>
              <a:t>自然</a:t>
            </a:r>
            <a:r>
              <a:rPr lang="en-US" altLang="zh-CN" dirty="0" smtClean="0">
                <a:latin typeface="Arial" charset="0"/>
                <a:ea typeface="宋体" charset="-122"/>
              </a:rPr>
              <a:t>&amp;</a:t>
            </a:r>
            <a:r>
              <a:rPr lang="zh-CN" altLang="en-US" dirty="0" smtClean="0">
                <a:latin typeface="Arial" charset="0"/>
                <a:ea typeface="宋体" charset="-122"/>
              </a:rPr>
              <a:t>科学文选</a:t>
            </a:r>
          </a:p>
          <a:p>
            <a:r>
              <a:rPr lang="zh-CN" altLang="en-US" dirty="0" smtClean="0">
                <a:latin typeface="Arial" charset="0"/>
                <a:ea typeface="宋体" charset="-122"/>
              </a:rPr>
              <a:t>摘要：主要根据</a:t>
            </a:r>
            <a:r>
              <a:rPr lang="en-US" altLang="zh-CN" dirty="0" smtClean="0">
                <a:latin typeface="Arial" charset="0"/>
                <a:ea typeface="宋体" charset="-122"/>
              </a:rPr>
              <a:t>2011</a:t>
            </a:r>
            <a:r>
              <a:rPr lang="zh-CN" altLang="en-US" dirty="0" smtClean="0">
                <a:latin typeface="Arial" charset="0"/>
                <a:ea typeface="宋体" charset="-122"/>
              </a:rPr>
              <a:t>年到</a:t>
            </a:r>
            <a:r>
              <a:rPr lang="en-US" altLang="zh-CN" dirty="0" smtClean="0">
                <a:latin typeface="Arial" charset="0"/>
                <a:ea typeface="宋体" charset="-122"/>
              </a:rPr>
              <a:t>2016</a:t>
            </a:r>
            <a:r>
              <a:rPr lang="zh-CN" altLang="en-US" dirty="0" smtClean="0">
                <a:latin typeface="Arial" charset="0"/>
                <a:ea typeface="宋体" charset="-122"/>
              </a:rPr>
              <a:t>年期间</a:t>
            </a:r>
            <a:r>
              <a:rPr lang="en-US" altLang="zh-CN" dirty="0" smtClean="0">
                <a:latin typeface="Arial" charset="0"/>
                <a:ea typeface="宋体" charset="-122"/>
              </a:rPr>
              <a:t>《</a:t>
            </a:r>
            <a:r>
              <a:rPr lang="zh-CN" altLang="en-US" dirty="0" smtClean="0">
                <a:latin typeface="Arial" charset="0"/>
                <a:ea typeface="宋体" charset="-122"/>
              </a:rPr>
              <a:t>自然</a:t>
            </a:r>
            <a:r>
              <a:rPr lang="en-US" altLang="zh-CN" dirty="0" smtClean="0">
                <a:latin typeface="Arial" charset="0"/>
                <a:ea typeface="宋体" charset="-122"/>
              </a:rPr>
              <a:t>》</a:t>
            </a:r>
            <a:r>
              <a:rPr lang="zh-CN" altLang="en-US" dirty="0" smtClean="0">
                <a:latin typeface="Arial" charset="0"/>
                <a:ea typeface="宋体" charset="-122"/>
              </a:rPr>
              <a:t>和</a:t>
            </a:r>
            <a:r>
              <a:rPr lang="en-US" altLang="zh-CN" dirty="0" smtClean="0">
                <a:latin typeface="Arial" charset="0"/>
                <a:ea typeface="宋体" charset="-122"/>
              </a:rPr>
              <a:t>《</a:t>
            </a:r>
            <a:r>
              <a:rPr lang="zh-CN" altLang="en-US" dirty="0" smtClean="0">
                <a:latin typeface="Arial" charset="0"/>
                <a:ea typeface="宋体" charset="-122"/>
              </a:rPr>
              <a:t>科学</a:t>
            </a:r>
            <a:r>
              <a:rPr lang="en-US" altLang="zh-CN" dirty="0" smtClean="0">
                <a:latin typeface="Arial" charset="0"/>
                <a:ea typeface="宋体" charset="-122"/>
              </a:rPr>
              <a:t>》</a:t>
            </a:r>
            <a:r>
              <a:rPr lang="zh-CN" altLang="en-US" dirty="0" smtClean="0">
                <a:latin typeface="Arial" charset="0"/>
                <a:ea typeface="宋体" charset="-122"/>
              </a:rPr>
              <a:t>中的论文，总结分析了大数据（以及相关的社会网络和人工智能）所面临的挑战问题，</a:t>
            </a:r>
          </a:p>
          <a:p>
            <a:r>
              <a:rPr lang="zh-CN" altLang="en-US" dirty="0" smtClean="0">
                <a:latin typeface="Arial" charset="0"/>
                <a:ea typeface="宋体" charset="-122"/>
              </a:rPr>
              <a:t>主要包括五大类问题：（</a:t>
            </a:r>
            <a:r>
              <a:rPr lang="en-US" altLang="zh-CN" dirty="0" smtClean="0">
                <a:latin typeface="Arial" charset="0"/>
                <a:ea typeface="宋体" charset="-122"/>
              </a:rPr>
              <a:t>1</a:t>
            </a:r>
            <a:r>
              <a:rPr lang="zh-CN" altLang="en-US" dirty="0" smtClean="0">
                <a:latin typeface="Arial" charset="0"/>
                <a:ea typeface="宋体" charset="-122"/>
              </a:rPr>
              <a:t>）</a:t>
            </a:r>
            <a:r>
              <a:rPr lang="en-US" altLang="zh-CN" dirty="0" smtClean="0">
                <a:latin typeface="Arial" charset="0"/>
                <a:ea typeface="宋体" charset="-122"/>
              </a:rPr>
              <a:t>Learning from Limited Data</a:t>
            </a:r>
            <a:r>
              <a:rPr lang="zh-CN" altLang="en-US" dirty="0" smtClean="0">
                <a:latin typeface="Arial" charset="0"/>
                <a:ea typeface="宋体" charset="-122"/>
              </a:rPr>
              <a:t>，（</a:t>
            </a:r>
            <a:r>
              <a:rPr lang="en-US" altLang="zh-CN" dirty="0" smtClean="0">
                <a:latin typeface="Arial" charset="0"/>
                <a:ea typeface="宋体" charset="-122"/>
              </a:rPr>
              <a:t>2</a:t>
            </a:r>
            <a:r>
              <a:rPr lang="zh-CN" altLang="en-US" dirty="0" smtClean="0">
                <a:latin typeface="Arial" charset="0"/>
                <a:ea typeface="宋体" charset="-122"/>
              </a:rPr>
              <a:t>）</a:t>
            </a:r>
            <a:r>
              <a:rPr lang="en-US" altLang="zh-CN" dirty="0" smtClean="0">
                <a:latin typeface="Arial" charset="0"/>
                <a:ea typeface="宋体" charset="-122"/>
              </a:rPr>
              <a:t>Learning from Rich Data</a:t>
            </a:r>
            <a:r>
              <a:rPr lang="zh-CN" altLang="en-US" dirty="0" smtClean="0">
                <a:latin typeface="Arial" charset="0"/>
                <a:ea typeface="宋体" charset="-122"/>
              </a:rPr>
              <a:t>，（</a:t>
            </a:r>
            <a:r>
              <a:rPr lang="en-US" altLang="zh-CN" dirty="0" smtClean="0">
                <a:latin typeface="Arial" charset="0"/>
                <a:ea typeface="宋体" charset="-122"/>
              </a:rPr>
              <a:t>3</a:t>
            </a:r>
            <a:r>
              <a:rPr lang="zh-CN" altLang="en-US" dirty="0" smtClean="0">
                <a:latin typeface="Arial" charset="0"/>
                <a:ea typeface="宋体" charset="-122"/>
              </a:rPr>
              <a:t>）</a:t>
            </a:r>
            <a:r>
              <a:rPr lang="en-US" altLang="zh-CN" dirty="0" smtClean="0">
                <a:latin typeface="Arial" charset="0"/>
                <a:ea typeface="宋体" charset="-122"/>
              </a:rPr>
              <a:t>Dealing with Noisy and Uncertain Data</a:t>
            </a:r>
            <a:r>
              <a:rPr lang="zh-CN" altLang="en-US" dirty="0" smtClean="0">
                <a:latin typeface="Arial" charset="0"/>
                <a:ea typeface="宋体" charset="-122"/>
              </a:rPr>
              <a:t>，（</a:t>
            </a:r>
            <a:r>
              <a:rPr lang="en-US" altLang="zh-CN" dirty="0" smtClean="0">
                <a:latin typeface="Arial" charset="0"/>
                <a:ea typeface="宋体" charset="-122"/>
              </a:rPr>
              <a:t>4</a:t>
            </a:r>
            <a:r>
              <a:rPr lang="zh-CN" altLang="en-US" dirty="0" smtClean="0">
                <a:latin typeface="Arial" charset="0"/>
                <a:ea typeface="宋体" charset="-122"/>
              </a:rPr>
              <a:t>）</a:t>
            </a:r>
            <a:r>
              <a:rPr lang="en-US" altLang="zh-CN" dirty="0" smtClean="0">
                <a:latin typeface="Arial" charset="0"/>
                <a:ea typeface="宋体" charset="-122"/>
              </a:rPr>
              <a:t>Dealing with Networked System Risks</a:t>
            </a:r>
            <a:r>
              <a:rPr lang="zh-CN" altLang="en-US" dirty="0" smtClean="0">
                <a:latin typeface="Arial" charset="0"/>
                <a:ea typeface="宋体" charset="-122"/>
              </a:rPr>
              <a:t>，</a:t>
            </a:r>
          </a:p>
          <a:p>
            <a:r>
              <a:rPr lang="zh-CN" altLang="en-US" dirty="0" smtClean="0">
                <a:latin typeface="Arial" charset="0"/>
                <a:ea typeface="宋体" charset="-122"/>
              </a:rPr>
              <a:t>（</a:t>
            </a:r>
            <a:r>
              <a:rPr lang="en-US" altLang="zh-CN" dirty="0" smtClean="0">
                <a:latin typeface="Arial" charset="0"/>
                <a:ea typeface="宋体" charset="-122"/>
              </a:rPr>
              <a:t>5</a:t>
            </a:r>
            <a:r>
              <a:rPr lang="zh-CN" altLang="en-US" dirty="0" smtClean="0">
                <a:latin typeface="Arial" charset="0"/>
                <a:ea typeface="宋体" charset="-122"/>
              </a:rPr>
              <a:t>）</a:t>
            </a:r>
            <a:r>
              <a:rPr lang="en-US" altLang="zh-CN" dirty="0" smtClean="0">
                <a:latin typeface="Arial" charset="0"/>
                <a:ea typeface="宋体" charset="-122"/>
              </a:rPr>
              <a:t>Dealing with Privacy</a:t>
            </a:r>
            <a:r>
              <a:rPr lang="zh-CN" altLang="en-US" dirty="0" smtClean="0">
                <a:latin typeface="Arial" charset="0"/>
                <a:ea typeface="宋体" charset="-122"/>
              </a:rPr>
              <a:t>。</a:t>
            </a:r>
          </a:p>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individual, the institutional</a:t>
            </a:r>
            <a:r>
              <a:rPr lang="zh-CN" altLang="en-US" dirty="0" smtClean="0"/>
              <a:t>，</a:t>
            </a:r>
            <a:r>
              <a:rPr lang="en-US" altLang="zh-CN" dirty="0" smtClean="0"/>
              <a:t>and the national.</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kern="1200" baseline="0" dirty="0" smtClean="0">
                <a:solidFill>
                  <a:schemeClr val="tx1"/>
                </a:solidFill>
                <a:latin typeface="Arial" pitchFamily="34" charset="0"/>
                <a:ea typeface="宋体" pitchFamily="2" charset="-122"/>
                <a:cs typeface="+mn-cs"/>
              </a:rPr>
              <a:t>Jonathan Adams </a:t>
            </a:r>
            <a:r>
              <a:rPr lang="en-US" altLang="zh-CN" sz="1200" b="1" i="1" kern="1200" baseline="0" dirty="0" smtClean="0">
                <a:solidFill>
                  <a:schemeClr val="tx1"/>
                </a:solidFill>
                <a:latin typeface="Arial" pitchFamily="34" charset="0"/>
                <a:ea typeface="宋体" pitchFamily="2" charset="-122"/>
                <a:cs typeface="+mn-cs"/>
              </a:rPr>
              <a:t>was formerly director of research evaluation at Thomson Reuters and is now a research-management consultant in Leeds, UK.</a:t>
            </a:r>
          </a:p>
          <a:p>
            <a:r>
              <a:rPr lang="en-US" altLang="zh-CN" sz="1200" i="1" kern="1200" baseline="0" dirty="0" smtClean="0">
                <a:solidFill>
                  <a:schemeClr val="tx1"/>
                </a:solidFill>
                <a:latin typeface="Arial" pitchFamily="34" charset="0"/>
                <a:ea typeface="宋体" pitchFamily="2" charset="-122"/>
                <a:cs typeface="+mn-cs"/>
              </a:rPr>
              <a:t>e-mail: jonathanzadams@gmail.com</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b="0" i="0" kern="1200" dirty="0" smtClean="0">
                <a:solidFill>
                  <a:schemeClr val="tx1"/>
                </a:solidFill>
                <a:latin typeface="Arial" pitchFamily="34" charset="0"/>
                <a:ea typeface="宋体" pitchFamily="2" charset="-122"/>
                <a:cs typeface="+mn-cs"/>
              </a:rPr>
              <a:t>If we know the model (i.e., the transition and reward functions), we can solve for the optimal policy in about n^2 time using policy iteration. Unfortunately, if the state is composed of k binary state </a:t>
            </a:r>
            <a:r>
              <a:rPr lang="en-US" altLang="zh-CN" sz="1200" b="0" i="1" kern="1200" dirty="0" smtClean="0">
                <a:solidFill>
                  <a:schemeClr val="tx1"/>
                </a:solidFill>
                <a:latin typeface="Arial" pitchFamily="34" charset="0"/>
                <a:ea typeface="宋体" pitchFamily="2" charset="-122"/>
                <a:cs typeface="+mn-cs"/>
              </a:rPr>
              <a:t>variables</a:t>
            </a:r>
            <a:r>
              <a:rPr lang="en-US" altLang="zh-CN" sz="1200" b="0" i="0" kern="1200" dirty="0" smtClean="0">
                <a:solidFill>
                  <a:schemeClr val="tx1"/>
                </a:solidFill>
                <a:latin typeface="Arial" pitchFamily="34" charset="0"/>
                <a:ea typeface="宋体" pitchFamily="2" charset="-122"/>
                <a:cs typeface="+mn-cs"/>
              </a:rPr>
              <a:t>, then n = 2^k, so this is way too slow. In addition, what do we do if we don't know the model?</a:t>
            </a:r>
          </a:p>
          <a:p>
            <a:r>
              <a:rPr lang="en-US" altLang="zh-CN" sz="1200" b="0" i="0" kern="1200" dirty="0" smtClean="0">
                <a:solidFill>
                  <a:schemeClr val="tx1"/>
                </a:solidFill>
                <a:latin typeface="Arial" pitchFamily="34" charset="0"/>
                <a:ea typeface="宋体" pitchFamily="2" charset="-122"/>
                <a:cs typeface="+mn-cs"/>
              </a:rPr>
              <a:t>Reinforcement Learning (RL) solves both problems: we can approximately solve an MDP by replacing the sum over all states with a Monte Carlo approximation. In other words, we only update the V/Q functions (using temporal difference (TD) methods) for states that are actually visited while acting in the world. If we keep track of the transitions made and the rewards received, we can also estimate the model as we go, and then "simulate" the effects of actions without having to actually perform them.</a:t>
            </a:r>
          </a:p>
          <a:p>
            <a:r>
              <a:rPr lang="en-US" altLang="zh-CN" sz="1200" b="0" i="0" kern="1200" dirty="0" smtClean="0">
                <a:solidFill>
                  <a:schemeClr val="tx1"/>
                </a:solidFill>
                <a:latin typeface="Arial" pitchFamily="34" charset="0"/>
                <a:ea typeface="宋体" pitchFamily="2" charset="-122"/>
                <a:cs typeface="+mn-cs"/>
              </a:rPr>
              <a:t>There are three fundamental problems that RL must tackle: the exploration-exploitation tradeoff, the problem of delayed reward (credit assignment), and the need to generalize. We will discuss each in turn.</a:t>
            </a:r>
          </a:p>
          <a:p>
            <a:r>
              <a:rPr lang="en-US" altLang="zh-CN" sz="1200" b="0" i="0" kern="1200" dirty="0" smtClean="0">
                <a:solidFill>
                  <a:schemeClr val="tx1"/>
                </a:solidFill>
                <a:latin typeface="Arial" pitchFamily="34" charset="0"/>
                <a:ea typeface="宋体" pitchFamily="2" charset="-122"/>
                <a:cs typeface="+mn-cs"/>
              </a:rPr>
              <a:t>We mentioned that in RL, the agent must make trajectories through the state space to gather statistics. The </a:t>
            </a:r>
            <a:r>
              <a:rPr lang="en-US" altLang="zh-CN" sz="1200" b="0" i="1" kern="1200" dirty="0" smtClean="0">
                <a:solidFill>
                  <a:schemeClr val="tx1"/>
                </a:solidFill>
                <a:latin typeface="Arial" pitchFamily="34" charset="0"/>
                <a:ea typeface="宋体" pitchFamily="2" charset="-122"/>
                <a:cs typeface="+mn-cs"/>
              </a:rPr>
              <a:t>exploration-exploitation tradeoff</a:t>
            </a:r>
            <a:r>
              <a:rPr lang="en-US" altLang="zh-CN" sz="1200" b="0" i="0" kern="1200" dirty="0" smtClean="0">
                <a:solidFill>
                  <a:schemeClr val="tx1"/>
                </a:solidFill>
                <a:latin typeface="Arial" pitchFamily="34" charset="0"/>
                <a:ea typeface="宋体" pitchFamily="2" charset="-122"/>
                <a:cs typeface="+mn-cs"/>
              </a:rPr>
              <a:t> is the following: should we explore new (and potentially more rewarding) states, or stick with what we know to be good (exploit existing knowledge)? This problem has been extensively studied in the case of k-armed bandits, which are MDPs with a single state and k actions. The goal is to choose the optimal action to perform in that state, which is analogous to deciding which of the k levers to pull in a k-armed bandit (slot machine). There are some theoretical results (e.g., </a:t>
            </a:r>
            <a:r>
              <a:rPr lang="en-US" altLang="zh-CN" sz="1200" b="0" i="0" kern="1200" dirty="0" err="1" smtClean="0">
                <a:solidFill>
                  <a:schemeClr val="tx1"/>
                </a:solidFill>
                <a:latin typeface="Arial" pitchFamily="34" charset="0"/>
                <a:ea typeface="宋体" pitchFamily="2" charset="-122"/>
                <a:cs typeface="+mn-cs"/>
              </a:rPr>
              <a:t>Gittins</a:t>
            </a:r>
            <a:r>
              <a:rPr lang="en-US" altLang="zh-CN" sz="1200" b="0" i="0" kern="1200" dirty="0" smtClean="0">
                <a:solidFill>
                  <a:schemeClr val="tx1"/>
                </a:solidFill>
                <a:latin typeface="Arial" pitchFamily="34" charset="0"/>
                <a:ea typeface="宋体" pitchFamily="2" charset="-122"/>
                <a:cs typeface="+mn-cs"/>
              </a:rPr>
              <a:t>' indices), but they do not </a:t>
            </a:r>
            <a:r>
              <a:rPr lang="en-US" altLang="zh-CN" sz="1200" b="0" i="0" kern="1200" dirty="0" err="1" smtClean="0">
                <a:solidFill>
                  <a:schemeClr val="tx1"/>
                </a:solidFill>
                <a:latin typeface="Arial" pitchFamily="34" charset="0"/>
                <a:ea typeface="宋体" pitchFamily="2" charset="-122"/>
                <a:cs typeface="+mn-cs"/>
              </a:rPr>
              <a:t>generalise</a:t>
            </a:r>
            <a:r>
              <a:rPr lang="en-US" altLang="zh-CN" sz="1200" b="0" i="0" kern="1200" dirty="0" smtClean="0">
                <a:solidFill>
                  <a:schemeClr val="tx1"/>
                </a:solidFill>
                <a:latin typeface="Arial" pitchFamily="34" charset="0"/>
                <a:ea typeface="宋体" pitchFamily="2" charset="-122"/>
                <a:cs typeface="+mn-cs"/>
              </a:rPr>
              <a:t> to the multi-state case.</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傲娇的大数据（</a:t>
            </a:r>
            <a:r>
              <a:rPr lang="en-US" altLang="zh-CN" sz="1200" b="1" i="0" kern="1200" dirty="0" smtClean="0">
                <a:solidFill>
                  <a:schemeClr val="tx1"/>
                </a:solidFill>
                <a:latin typeface="Arial" pitchFamily="34" charset="0"/>
                <a:ea typeface="宋体" pitchFamily="2" charset="-122"/>
                <a:cs typeface="+mn-cs"/>
              </a:rPr>
              <a:t>Big Data Hubris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意思是说，大家都把大数据作为传统数据收集和分析的“终结者”，而非锦上添花的角色。（原文：</a:t>
            </a:r>
            <a:r>
              <a:rPr lang="en-US" altLang="zh-CN" sz="1200" b="0" i="0" kern="1200" dirty="0" smtClean="0">
                <a:solidFill>
                  <a:schemeClr val="tx1"/>
                </a:solidFill>
                <a:latin typeface="Arial" pitchFamily="34" charset="0"/>
                <a:ea typeface="宋体" pitchFamily="2" charset="-122"/>
                <a:cs typeface="+mn-cs"/>
              </a:rPr>
              <a:t>Big data are a substitute for, rather than a supplement to, traditional data collection and analysis.</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唯一不变的就是不停在变的”算法（</a:t>
            </a:r>
            <a:r>
              <a:rPr lang="en-US" altLang="zh-CN" sz="1200" b="1" i="0" kern="1200" dirty="0" smtClean="0">
                <a:solidFill>
                  <a:schemeClr val="tx1"/>
                </a:solidFill>
                <a:latin typeface="Arial" pitchFamily="34" charset="0"/>
                <a:ea typeface="宋体" pitchFamily="2" charset="-122"/>
                <a:cs typeface="+mn-cs"/>
              </a:rPr>
              <a:t>Algorithm Dynamics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这种变化包括两个方面：</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工程师的优化，用户使用习惯的进化。（原文：</a:t>
            </a:r>
            <a:r>
              <a:rPr lang="en-US" altLang="zh-CN" sz="1200" b="0" i="0" kern="1200" dirty="0" smtClean="0">
                <a:solidFill>
                  <a:schemeClr val="tx1"/>
                </a:solidFill>
                <a:latin typeface="Arial" pitchFamily="34" charset="0"/>
                <a:ea typeface="宋体" pitchFamily="2" charset="-122"/>
                <a:cs typeface="+mn-cs"/>
              </a:rPr>
              <a:t>Algorithm dynamics are the changes make by engineers to improve the commercial service and by consumers in using that service.</a:t>
            </a:r>
            <a:r>
              <a:rPr lang="zh-CN" altLang="en-US" sz="1200" b="0" i="0" kern="1200" dirty="0" smtClean="0">
                <a:solidFill>
                  <a:schemeClr val="tx1"/>
                </a:solidFill>
                <a:latin typeface="Arial" pitchFamily="34" charset="0"/>
                <a:ea typeface="宋体" pitchFamily="2" charset="-122"/>
                <a:cs typeface="+mn-cs"/>
              </a:rPr>
              <a:t>）</a:t>
            </a:r>
          </a:p>
          <a:p>
            <a:endParaRPr lang="en-US" altLang="zh-CN" dirty="0" smtClean="0"/>
          </a:p>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特别地献给</a:t>
            </a:r>
            <a:r>
              <a:rPr lang="en-US" altLang="zh-CN" sz="1200" b="1" i="0" kern="1200" dirty="0" smtClean="0">
                <a:solidFill>
                  <a:schemeClr val="tx1"/>
                </a:solidFill>
                <a:latin typeface="Arial" pitchFamily="34" charset="0"/>
                <a:ea typeface="宋体" pitchFamily="2" charset="-122"/>
                <a:cs typeface="+mn-cs"/>
              </a:rPr>
              <a:t>Google</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关于数据公开的事儿事儿（</a:t>
            </a:r>
            <a:r>
              <a:rPr lang="en-US" altLang="zh-CN" sz="1200" b="1" i="0" kern="1200" dirty="0" smtClean="0">
                <a:solidFill>
                  <a:schemeClr val="tx1"/>
                </a:solidFill>
                <a:latin typeface="Arial" pitchFamily="34" charset="0"/>
                <a:ea typeface="宋体" pitchFamily="2" charset="-122"/>
                <a:cs typeface="+mn-cs"/>
              </a:rPr>
              <a:t>Transparency and </a:t>
            </a:r>
            <a:r>
              <a:rPr lang="en-US" altLang="zh-CN" sz="1200" b="1" i="0" kern="1200" dirty="0" err="1" smtClean="0">
                <a:solidFill>
                  <a:schemeClr val="tx1"/>
                </a:solidFill>
                <a:latin typeface="Arial" pitchFamily="34" charset="0"/>
                <a:ea typeface="宋体" pitchFamily="2" charset="-122"/>
                <a:cs typeface="+mn-cs"/>
              </a:rPr>
              <a:t>Replicability</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经过（靠谱）科研训练（实在是不敢恭维一些科研单位的教学质量）的同学都应该有印象，科学研究的特点之一是可复制，也就是原文的</a:t>
            </a:r>
            <a:r>
              <a:rPr lang="en-US" altLang="zh-CN" sz="1200" b="0" i="0" kern="1200" dirty="0" err="1" smtClean="0">
                <a:solidFill>
                  <a:schemeClr val="tx1"/>
                </a:solidFill>
                <a:latin typeface="Arial" pitchFamily="34" charset="0"/>
                <a:ea typeface="宋体" pitchFamily="2" charset="-122"/>
                <a:cs typeface="+mn-cs"/>
              </a:rPr>
              <a:t>Replicability</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首先，作者们知道</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不可能完全将数据攻来，伦理上也不能被接受（隐私问题）。这件事的亮点在于，即便是有人能够接触到</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的数据，想要重复做一遍</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原来那篇论文的研究也不可能。（原文：</a:t>
            </a:r>
            <a:r>
              <a:rPr lang="en-US" altLang="zh-CN" sz="1200" b="0" i="0" kern="1200" dirty="0" smtClean="0">
                <a:solidFill>
                  <a:schemeClr val="tx1"/>
                </a:solidFill>
                <a:latin typeface="Arial" pitchFamily="34" charset="0"/>
                <a:ea typeface="宋体" pitchFamily="2" charset="-122"/>
                <a:cs typeface="+mn-cs"/>
              </a:rPr>
              <a:t>Even if one had access to all of Google’s data, it would be impossible to replicate the analyses of the original paper from the information provided regarding the analysis.</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有个东西叫</a:t>
            </a:r>
            <a:r>
              <a:rPr lang="en-US" altLang="zh-CN" sz="1200" b="0" i="0" kern="1200" dirty="0" smtClean="0">
                <a:solidFill>
                  <a:schemeClr val="tx1"/>
                </a:solidFill>
                <a:latin typeface="Arial" pitchFamily="34" charset="0"/>
                <a:ea typeface="宋体" pitchFamily="2" charset="-122"/>
                <a:cs typeface="+mn-cs"/>
              </a:rPr>
              <a:t>Google Correlate</a:t>
            </a:r>
            <a:r>
              <a:rPr lang="zh-CN" altLang="en-US" sz="1200" b="0" i="0" kern="1200" dirty="0" smtClean="0">
                <a:solidFill>
                  <a:schemeClr val="tx1"/>
                </a:solidFill>
                <a:latin typeface="Arial" pitchFamily="34" charset="0"/>
                <a:ea typeface="宋体" pitchFamily="2" charset="-122"/>
                <a:cs typeface="+mn-cs"/>
              </a:rPr>
              <a:t>，表面上看（原文：</a:t>
            </a:r>
            <a:r>
              <a:rPr lang="en-US" altLang="zh-CN" sz="1200" b="0" i="0" kern="1200" dirty="0" smtClean="0">
                <a:solidFill>
                  <a:schemeClr val="tx1"/>
                </a:solidFill>
                <a:latin typeface="Arial" pitchFamily="34" charset="0"/>
                <a:ea typeface="宋体" pitchFamily="2" charset="-122"/>
                <a:cs typeface="+mn-cs"/>
              </a:rPr>
              <a:t>ostensibly</a:t>
            </a:r>
            <a:r>
              <a:rPr lang="zh-CN" altLang="en-US" sz="1200" b="0" i="0" kern="1200" dirty="0" smtClean="0">
                <a:solidFill>
                  <a:schemeClr val="tx1"/>
                </a:solidFill>
                <a:latin typeface="Arial" pitchFamily="34" charset="0"/>
                <a:ea typeface="宋体" pitchFamily="2" charset="-122"/>
                <a:cs typeface="+mn-cs"/>
              </a:rPr>
              <a:t>，请体会作者们写作时的心情）能够模拟</a:t>
            </a:r>
            <a:r>
              <a:rPr lang="en-US" altLang="zh-CN" sz="1200" b="0" i="0" kern="1200" dirty="0" smtClean="0">
                <a:solidFill>
                  <a:schemeClr val="tx1"/>
                </a:solidFill>
                <a:latin typeface="Arial" pitchFamily="34" charset="0"/>
                <a:ea typeface="宋体" pitchFamily="2" charset="-122"/>
                <a:cs typeface="+mn-cs"/>
              </a:rPr>
              <a:t>GFT</a:t>
            </a:r>
            <a:r>
              <a:rPr lang="zh-CN" altLang="en-US" sz="1200" b="0" i="0" kern="1200" dirty="0" smtClean="0">
                <a:solidFill>
                  <a:schemeClr val="tx1"/>
                </a:solidFill>
                <a:latin typeface="Arial" pitchFamily="34" charset="0"/>
                <a:ea typeface="宋体" pitchFamily="2" charset="-122"/>
                <a:cs typeface="+mn-cs"/>
              </a:rPr>
              <a:t>，而实际上是不能的</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捂嘴笑</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。作者们悻悻地猜测，</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的人大概没觉得有必要遮掩。原文：</a:t>
            </a:r>
            <a:r>
              <a:rPr lang="en-US" altLang="zh-CN" sz="1200" b="0" i="0" kern="1200" dirty="0" smtClean="0">
                <a:solidFill>
                  <a:schemeClr val="tx1"/>
                </a:solidFill>
                <a:latin typeface="Arial" pitchFamily="34" charset="0"/>
                <a:ea typeface="宋体" pitchFamily="2" charset="-122"/>
                <a:cs typeface="+mn-cs"/>
              </a:rPr>
              <a:t>Clicking the link titled “match the pattern of actual flu activity (this is how we built Google Flu Trends!)” will not, ironically, produce a replication of the GFT search terms. Oddly, the few search terms offered in the papers do not seem to be strongly related with either GFT or the CDC data – we surmise that the authors felt an unarticulated need to cloak the actual search terms identified.</a:t>
            </a:r>
          </a:p>
          <a:p>
            <a:r>
              <a:rPr lang="zh-CN" altLang="en-US" sz="1200" b="0" i="0" kern="1200" dirty="0" smtClean="0">
                <a:solidFill>
                  <a:schemeClr val="tx1"/>
                </a:solidFill>
                <a:latin typeface="Arial" pitchFamily="34" charset="0"/>
                <a:ea typeface="宋体" pitchFamily="2" charset="-122"/>
                <a:cs typeface="+mn-cs"/>
              </a:rPr>
              <a:t>（涉及到另一篇文章： </a:t>
            </a:r>
            <a:r>
              <a:rPr lang="en-US" altLang="zh-CN" sz="1200" b="0" i="1" kern="1200" dirty="0" smtClean="0">
                <a:solidFill>
                  <a:schemeClr val="tx1"/>
                </a:solidFill>
                <a:latin typeface="Arial" pitchFamily="34" charset="0"/>
                <a:ea typeface="宋体" pitchFamily="2" charset="-122"/>
                <a:cs typeface="+mn-cs"/>
              </a:rPr>
              <a:t>Cook S, Conrad C, </a:t>
            </a:r>
            <a:r>
              <a:rPr lang="en-US" altLang="zh-CN" sz="1200" b="0" i="1" kern="1200" dirty="0" err="1" smtClean="0">
                <a:solidFill>
                  <a:schemeClr val="tx1"/>
                </a:solidFill>
                <a:latin typeface="Arial" pitchFamily="34" charset="0"/>
                <a:ea typeface="宋体" pitchFamily="2" charset="-122"/>
                <a:cs typeface="+mn-cs"/>
              </a:rPr>
              <a:t>Fowlkes</a:t>
            </a:r>
            <a:r>
              <a:rPr lang="en-US" altLang="zh-CN" sz="1200" b="0" i="1" kern="1200" dirty="0" smtClean="0">
                <a:solidFill>
                  <a:schemeClr val="tx1"/>
                </a:solidFill>
                <a:latin typeface="Arial" pitchFamily="34" charset="0"/>
                <a:ea typeface="宋体" pitchFamily="2" charset="-122"/>
                <a:cs typeface="+mn-cs"/>
              </a:rPr>
              <a:t> A L, et al. Assessing Google flu trends performance in the United States during the 2009 influenza virus A (H1N1) pandemic[J]. </a:t>
            </a:r>
            <a:r>
              <a:rPr lang="en-US" altLang="zh-CN" sz="1200" b="0" i="1" kern="1200" dirty="0" err="1" smtClean="0">
                <a:solidFill>
                  <a:schemeClr val="tx1"/>
                </a:solidFill>
                <a:latin typeface="Arial" pitchFamily="34" charset="0"/>
                <a:ea typeface="宋体" pitchFamily="2" charset="-122"/>
                <a:cs typeface="+mn-cs"/>
              </a:rPr>
              <a:t>PloS</a:t>
            </a:r>
            <a:r>
              <a:rPr lang="en-US" altLang="zh-CN" sz="1200" b="0" i="1" kern="1200" dirty="0" smtClean="0">
                <a:solidFill>
                  <a:schemeClr val="tx1"/>
                </a:solidFill>
                <a:latin typeface="Arial" pitchFamily="34" charset="0"/>
                <a:ea typeface="宋体" pitchFamily="2" charset="-122"/>
                <a:cs typeface="+mn-cs"/>
              </a:rPr>
              <a:t> one, 2011, 6(8): e23610.</a:t>
            </a:r>
            <a:r>
              <a:rPr lang="en-US" altLang="zh-CN"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大数据有继续揭露未知的潜力（</a:t>
            </a:r>
            <a:r>
              <a:rPr lang="en-US" altLang="zh-CN" sz="1200" b="1" i="0" kern="1200" dirty="0" smtClean="0">
                <a:solidFill>
                  <a:schemeClr val="tx1"/>
                </a:solidFill>
                <a:latin typeface="Arial" pitchFamily="34" charset="0"/>
                <a:ea typeface="宋体" pitchFamily="2" charset="-122"/>
                <a:cs typeface="+mn-cs"/>
              </a:rPr>
              <a:t>Use Big Data to Understand the Unknown</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3.</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科研人员要关注生产大数据的算法（及变化）（</a:t>
            </a:r>
            <a:r>
              <a:rPr lang="en-US" altLang="zh-CN" sz="1200" b="1" i="0" kern="1200" dirty="0" smtClean="0">
                <a:solidFill>
                  <a:schemeClr val="tx1"/>
                </a:solidFill>
                <a:latin typeface="Arial" pitchFamily="34" charset="0"/>
                <a:ea typeface="宋体" pitchFamily="2" charset="-122"/>
                <a:cs typeface="+mn-cs"/>
              </a:rPr>
              <a:t>Study the Algorithms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4.</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不全是“大小”</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的事儿（</a:t>
            </a:r>
            <a:r>
              <a:rPr lang="en-US" altLang="zh-CN" sz="1200" b="1" i="0" kern="1200" dirty="0" smtClean="0">
                <a:solidFill>
                  <a:schemeClr val="tx1"/>
                </a:solidFill>
                <a:latin typeface="Arial" pitchFamily="34" charset="0"/>
                <a:ea typeface="宋体" pitchFamily="2" charset="-122"/>
                <a:cs typeface="+mn-cs"/>
              </a:rPr>
              <a:t>It’s Not Just About Size … of the Data.</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傲娇的大数据（</a:t>
            </a:r>
            <a:r>
              <a:rPr lang="en-US" altLang="zh-CN" sz="1200" b="1" i="0" kern="1200" dirty="0" smtClean="0">
                <a:solidFill>
                  <a:schemeClr val="tx1"/>
                </a:solidFill>
                <a:latin typeface="Arial" pitchFamily="34" charset="0"/>
                <a:ea typeface="宋体" pitchFamily="2" charset="-122"/>
                <a:cs typeface="+mn-cs"/>
              </a:rPr>
              <a:t>Big Data Hubris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意思是说，大家都把大数据作为传统数据收集和分析的“终结者”，而非锦上添花的角色。（原文：</a:t>
            </a:r>
            <a:r>
              <a:rPr lang="en-US" altLang="zh-CN" sz="1200" b="0" i="0" kern="1200" dirty="0" smtClean="0">
                <a:solidFill>
                  <a:schemeClr val="tx1"/>
                </a:solidFill>
                <a:latin typeface="Arial" pitchFamily="34" charset="0"/>
                <a:ea typeface="宋体" pitchFamily="2" charset="-122"/>
                <a:cs typeface="+mn-cs"/>
              </a:rPr>
              <a:t>Big data are a substitute for, rather than a supplement to, traditional data collection and analysis.</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唯一不变的就是不停在变的”算法（</a:t>
            </a:r>
            <a:r>
              <a:rPr lang="en-US" altLang="zh-CN" sz="1200" b="1" i="0" kern="1200" dirty="0" smtClean="0">
                <a:solidFill>
                  <a:schemeClr val="tx1"/>
                </a:solidFill>
                <a:latin typeface="Arial" pitchFamily="34" charset="0"/>
                <a:ea typeface="宋体" pitchFamily="2" charset="-122"/>
                <a:cs typeface="+mn-cs"/>
              </a:rPr>
              <a:t>Algorithm Dynamics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这种变化包括两个方面：</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工程师的优化，用户使用习惯的进化。（原文：</a:t>
            </a:r>
            <a:r>
              <a:rPr lang="en-US" altLang="zh-CN" sz="1200" b="0" i="0" kern="1200" dirty="0" smtClean="0">
                <a:solidFill>
                  <a:schemeClr val="tx1"/>
                </a:solidFill>
                <a:latin typeface="Arial" pitchFamily="34" charset="0"/>
                <a:ea typeface="宋体" pitchFamily="2" charset="-122"/>
                <a:cs typeface="+mn-cs"/>
              </a:rPr>
              <a:t>Algorithm dynamics are the changes make by engineers to improve the commercial service and by consumers in using that service.</a:t>
            </a:r>
            <a:r>
              <a:rPr lang="zh-CN" altLang="en-US" sz="1200" b="0" i="0" kern="1200" dirty="0" smtClean="0">
                <a:solidFill>
                  <a:schemeClr val="tx1"/>
                </a:solidFill>
                <a:latin typeface="Arial" pitchFamily="34" charset="0"/>
                <a:ea typeface="宋体" pitchFamily="2" charset="-122"/>
                <a:cs typeface="+mn-cs"/>
              </a:rPr>
              <a:t>）</a:t>
            </a:r>
          </a:p>
          <a:p>
            <a:endParaRPr lang="en-US" altLang="zh-CN" dirty="0" smtClean="0"/>
          </a:p>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特别地献给</a:t>
            </a:r>
            <a:r>
              <a:rPr lang="en-US" altLang="zh-CN" sz="1200" b="1" i="0" kern="1200" dirty="0" smtClean="0">
                <a:solidFill>
                  <a:schemeClr val="tx1"/>
                </a:solidFill>
                <a:latin typeface="Arial" pitchFamily="34" charset="0"/>
                <a:ea typeface="宋体" pitchFamily="2" charset="-122"/>
                <a:cs typeface="+mn-cs"/>
              </a:rPr>
              <a:t>Google</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关于数据公开的事儿事儿（</a:t>
            </a:r>
            <a:r>
              <a:rPr lang="en-US" altLang="zh-CN" sz="1200" b="1" i="0" kern="1200" dirty="0" smtClean="0">
                <a:solidFill>
                  <a:schemeClr val="tx1"/>
                </a:solidFill>
                <a:latin typeface="Arial" pitchFamily="34" charset="0"/>
                <a:ea typeface="宋体" pitchFamily="2" charset="-122"/>
                <a:cs typeface="+mn-cs"/>
              </a:rPr>
              <a:t>Transparency and </a:t>
            </a:r>
            <a:r>
              <a:rPr lang="en-US" altLang="zh-CN" sz="1200" b="1" i="0" kern="1200" dirty="0" err="1" smtClean="0">
                <a:solidFill>
                  <a:schemeClr val="tx1"/>
                </a:solidFill>
                <a:latin typeface="Arial" pitchFamily="34" charset="0"/>
                <a:ea typeface="宋体" pitchFamily="2" charset="-122"/>
                <a:cs typeface="+mn-cs"/>
              </a:rPr>
              <a:t>Replicability</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经过（靠谱）科研训练（实在是不敢恭维一些科研单位的教学质量）的同学都应该有印象，科学研究的特点之一是可复制，也就是原文的</a:t>
            </a:r>
            <a:r>
              <a:rPr lang="en-US" altLang="zh-CN" sz="1200" b="0" i="0" kern="1200" dirty="0" err="1" smtClean="0">
                <a:solidFill>
                  <a:schemeClr val="tx1"/>
                </a:solidFill>
                <a:latin typeface="Arial" pitchFamily="34" charset="0"/>
                <a:ea typeface="宋体" pitchFamily="2" charset="-122"/>
                <a:cs typeface="+mn-cs"/>
              </a:rPr>
              <a:t>Replicability</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首先，作者们知道</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不可能完全将数据攻来，伦理上也不能被接受（隐私问题）。这件事的亮点在于，即便是有人能够接触到</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的数据，想要重复做一遍</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原来那篇论文的研究也不可能。（原文：</a:t>
            </a:r>
            <a:r>
              <a:rPr lang="en-US" altLang="zh-CN" sz="1200" b="0" i="0" kern="1200" dirty="0" smtClean="0">
                <a:solidFill>
                  <a:schemeClr val="tx1"/>
                </a:solidFill>
                <a:latin typeface="Arial" pitchFamily="34" charset="0"/>
                <a:ea typeface="宋体" pitchFamily="2" charset="-122"/>
                <a:cs typeface="+mn-cs"/>
              </a:rPr>
              <a:t>Even if one had access to all of Google’s data, it would be impossible to replicate the analyses of the original paper from the information provided regarding the analysis.</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有个东西叫</a:t>
            </a:r>
            <a:r>
              <a:rPr lang="en-US" altLang="zh-CN" sz="1200" b="0" i="0" kern="1200" dirty="0" smtClean="0">
                <a:solidFill>
                  <a:schemeClr val="tx1"/>
                </a:solidFill>
                <a:latin typeface="Arial" pitchFamily="34" charset="0"/>
                <a:ea typeface="宋体" pitchFamily="2" charset="-122"/>
                <a:cs typeface="+mn-cs"/>
              </a:rPr>
              <a:t>Google Correlate</a:t>
            </a:r>
            <a:r>
              <a:rPr lang="zh-CN" altLang="en-US" sz="1200" b="0" i="0" kern="1200" dirty="0" smtClean="0">
                <a:solidFill>
                  <a:schemeClr val="tx1"/>
                </a:solidFill>
                <a:latin typeface="Arial" pitchFamily="34" charset="0"/>
                <a:ea typeface="宋体" pitchFamily="2" charset="-122"/>
                <a:cs typeface="+mn-cs"/>
              </a:rPr>
              <a:t>，表面上看（原文：</a:t>
            </a:r>
            <a:r>
              <a:rPr lang="en-US" altLang="zh-CN" sz="1200" b="0" i="0" kern="1200" dirty="0" smtClean="0">
                <a:solidFill>
                  <a:schemeClr val="tx1"/>
                </a:solidFill>
                <a:latin typeface="Arial" pitchFamily="34" charset="0"/>
                <a:ea typeface="宋体" pitchFamily="2" charset="-122"/>
                <a:cs typeface="+mn-cs"/>
              </a:rPr>
              <a:t>ostensibly</a:t>
            </a:r>
            <a:r>
              <a:rPr lang="zh-CN" altLang="en-US" sz="1200" b="0" i="0" kern="1200" dirty="0" smtClean="0">
                <a:solidFill>
                  <a:schemeClr val="tx1"/>
                </a:solidFill>
                <a:latin typeface="Arial" pitchFamily="34" charset="0"/>
                <a:ea typeface="宋体" pitchFamily="2" charset="-122"/>
                <a:cs typeface="+mn-cs"/>
              </a:rPr>
              <a:t>，请体会作者们写作时的心情）能够模拟</a:t>
            </a:r>
            <a:r>
              <a:rPr lang="en-US" altLang="zh-CN" sz="1200" b="0" i="0" kern="1200" dirty="0" smtClean="0">
                <a:solidFill>
                  <a:schemeClr val="tx1"/>
                </a:solidFill>
                <a:latin typeface="Arial" pitchFamily="34" charset="0"/>
                <a:ea typeface="宋体" pitchFamily="2" charset="-122"/>
                <a:cs typeface="+mn-cs"/>
              </a:rPr>
              <a:t>GFT</a:t>
            </a:r>
            <a:r>
              <a:rPr lang="zh-CN" altLang="en-US" sz="1200" b="0" i="0" kern="1200" dirty="0" smtClean="0">
                <a:solidFill>
                  <a:schemeClr val="tx1"/>
                </a:solidFill>
                <a:latin typeface="Arial" pitchFamily="34" charset="0"/>
                <a:ea typeface="宋体" pitchFamily="2" charset="-122"/>
                <a:cs typeface="+mn-cs"/>
              </a:rPr>
              <a:t>，而实际上是不能的</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捂嘴笑</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。作者们悻悻地猜测，</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的人大概没觉得有必要遮掩。原文：</a:t>
            </a:r>
            <a:r>
              <a:rPr lang="en-US" altLang="zh-CN" sz="1200" b="0" i="0" kern="1200" dirty="0" smtClean="0">
                <a:solidFill>
                  <a:schemeClr val="tx1"/>
                </a:solidFill>
                <a:latin typeface="Arial" pitchFamily="34" charset="0"/>
                <a:ea typeface="宋体" pitchFamily="2" charset="-122"/>
                <a:cs typeface="+mn-cs"/>
              </a:rPr>
              <a:t>Clicking the link titled “match the pattern of actual flu activity (this is how we built Google Flu Trends!)” will not, ironically, produce a replication of the GFT search terms. Oddly, the few search terms offered in the papers do not seem to be strongly related with either GFT or the CDC data – we surmise that the authors felt an unarticulated need to cloak the actual search terms identified.</a:t>
            </a:r>
          </a:p>
          <a:p>
            <a:r>
              <a:rPr lang="zh-CN" altLang="en-US" sz="1200" b="0" i="0" kern="1200" dirty="0" smtClean="0">
                <a:solidFill>
                  <a:schemeClr val="tx1"/>
                </a:solidFill>
                <a:latin typeface="Arial" pitchFamily="34" charset="0"/>
                <a:ea typeface="宋体" pitchFamily="2" charset="-122"/>
                <a:cs typeface="+mn-cs"/>
              </a:rPr>
              <a:t>（涉及到另一篇文章： </a:t>
            </a:r>
            <a:r>
              <a:rPr lang="en-US" altLang="zh-CN" sz="1200" b="0" i="1" kern="1200" dirty="0" smtClean="0">
                <a:solidFill>
                  <a:schemeClr val="tx1"/>
                </a:solidFill>
                <a:latin typeface="Arial" pitchFamily="34" charset="0"/>
                <a:ea typeface="宋体" pitchFamily="2" charset="-122"/>
                <a:cs typeface="+mn-cs"/>
              </a:rPr>
              <a:t>Cook S, Conrad C, </a:t>
            </a:r>
            <a:r>
              <a:rPr lang="en-US" altLang="zh-CN" sz="1200" b="0" i="1" kern="1200" dirty="0" err="1" smtClean="0">
                <a:solidFill>
                  <a:schemeClr val="tx1"/>
                </a:solidFill>
                <a:latin typeface="Arial" pitchFamily="34" charset="0"/>
                <a:ea typeface="宋体" pitchFamily="2" charset="-122"/>
                <a:cs typeface="+mn-cs"/>
              </a:rPr>
              <a:t>Fowlkes</a:t>
            </a:r>
            <a:r>
              <a:rPr lang="en-US" altLang="zh-CN" sz="1200" b="0" i="1" kern="1200" dirty="0" smtClean="0">
                <a:solidFill>
                  <a:schemeClr val="tx1"/>
                </a:solidFill>
                <a:latin typeface="Arial" pitchFamily="34" charset="0"/>
                <a:ea typeface="宋体" pitchFamily="2" charset="-122"/>
                <a:cs typeface="+mn-cs"/>
              </a:rPr>
              <a:t> A L, et al. Assessing Google flu trends performance in the United States during the 2009 influenza virus A (H1N1) pandemic[J]. </a:t>
            </a:r>
            <a:r>
              <a:rPr lang="en-US" altLang="zh-CN" sz="1200" b="0" i="1" kern="1200" dirty="0" err="1" smtClean="0">
                <a:solidFill>
                  <a:schemeClr val="tx1"/>
                </a:solidFill>
                <a:latin typeface="Arial" pitchFamily="34" charset="0"/>
                <a:ea typeface="宋体" pitchFamily="2" charset="-122"/>
                <a:cs typeface="+mn-cs"/>
              </a:rPr>
              <a:t>PloS</a:t>
            </a:r>
            <a:r>
              <a:rPr lang="en-US" altLang="zh-CN" sz="1200" b="0" i="1" kern="1200" dirty="0" smtClean="0">
                <a:solidFill>
                  <a:schemeClr val="tx1"/>
                </a:solidFill>
                <a:latin typeface="Arial" pitchFamily="34" charset="0"/>
                <a:ea typeface="宋体" pitchFamily="2" charset="-122"/>
                <a:cs typeface="+mn-cs"/>
              </a:rPr>
              <a:t> one, 2011, 6(8): e23610.</a:t>
            </a:r>
            <a:r>
              <a:rPr lang="en-US" altLang="zh-CN"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大数据有继续揭露未知的潜力（</a:t>
            </a:r>
            <a:r>
              <a:rPr lang="en-US" altLang="zh-CN" sz="1200" b="1" i="0" kern="1200" dirty="0" smtClean="0">
                <a:solidFill>
                  <a:schemeClr val="tx1"/>
                </a:solidFill>
                <a:latin typeface="Arial" pitchFamily="34" charset="0"/>
                <a:ea typeface="宋体" pitchFamily="2" charset="-122"/>
                <a:cs typeface="+mn-cs"/>
              </a:rPr>
              <a:t>Use Big Data to Understand the Unknown</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3.</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科研人员要关注生产大数据的算法（及变化）（</a:t>
            </a:r>
            <a:r>
              <a:rPr lang="en-US" altLang="zh-CN" sz="1200" b="1" i="0" kern="1200" dirty="0" smtClean="0">
                <a:solidFill>
                  <a:schemeClr val="tx1"/>
                </a:solidFill>
                <a:latin typeface="Arial" pitchFamily="34" charset="0"/>
                <a:ea typeface="宋体" pitchFamily="2" charset="-122"/>
                <a:cs typeface="+mn-cs"/>
              </a:rPr>
              <a:t>Study the Algorithms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4.</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不全是“大小”</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的事儿（</a:t>
            </a:r>
            <a:r>
              <a:rPr lang="en-US" altLang="zh-CN" sz="1200" b="1" i="0" kern="1200" dirty="0" smtClean="0">
                <a:solidFill>
                  <a:schemeClr val="tx1"/>
                </a:solidFill>
                <a:latin typeface="Arial" pitchFamily="34" charset="0"/>
                <a:ea typeface="宋体" pitchFamily="2" charset="-122"/>
                <a:cs typeface="+mn-cs"/>
              </a:rPr>
              <a:t>It’s Not Just About Size … of the Data.</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25</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For example, the highest-volume source of public</a:t>
            </a:r>
          </a:p>
          <a:p>
            <a:r>
              <a:rPr lang="en-US" altLang="zh-CN" sz="1200" kern="1200" baseline="0" dirty="0" smtClean="0">
                <a:solidFill>
                  <a:schemeClr val="tx1"/>
                </a:solidFill>
                <a:latin typeface="Arial" pitchFamily="34" charset="0"/>
                <a:ea typeface="宋体" pitchFamily="2" charset="-122"/>
                <a:cs typeface="+mn-cs"/>
              </a:rPr>
              <a:t>Twitter data, which are used by thousands</a:t>
            </a:r>
          </a:p>
          <a:p>
            <a:r>
              <a:rPr lang="en-US" altLang="zh-CN" sz="1200" kern="1200" baseline="0" dirty="0" smtClean="0">
                <a:solidFill>
                  <a:schemeClr val="tx1"/>
                </a:solidFill>
                <a:latin typeface="Arial" pitchFamily="34" charset="0"/>
                <a:ea typeface="宋体" pitchFamily="2" charset="-122"/>
                <a:cs typeface="+mn-cs"/>
              </a:rPr>
              <a:t>of researchers worldwide, is not an</a:t>
            </a:r>
          </a:p>
          <a:p>
            <a:r>
              <a:rPr lang="en-US" altLang="zh-CN" sz="1200" kern="1200" baseline="0" dirty="0" smtClean="0">
                <a:solidFill>
                  <a:schemeClr val="tx1"/>
                </a:solidFill>
                <a:latin typeface="Arial" pitchFamily="34" charset="0"/>
                <a:ea typeface="宋体" pitchFamily="2" charset="-122"/>
                <a:cs typeface="+mn-cs"/>
              </a:rPr>
              <a:t>accurate representation of the overall platform’s</a:t>
            </a:r>
          </a:p>
          <a:p>
            <a:r>
              <a:rPr lang="en-US" altLang="zh-CN" sz="1200" kern="1200" baseline="0" dirty="0" smtClean="0">
                <a:solidFill>
                  <a:schemeClr val="tx1"/>
                </a:solidFill>
                <a:latin typeface="Arial" pitchFamily="34" charset="0"/>
                <a:ea typeface="宋体" pitchFamily="2" charset="-122"/>
                <a:cs typeface="+mn-cs"/>
              </a:rPr>
              <a:t>data ( </a:t>
            </a:r>
            <a:r>
              <a:rPr lang="en-US" altLang="zh-CN" sz="1200" i="1" kern="1200" baseline="0" dirty="0" smtClean="0">
                <a:solidFill>
                  <a:schemeClr val="tx1"/>
                </a:solidFill>
                <a:latin typeface="Arial" pitchFamily="34" charset="0"/>
                <a:ea typeface="宋体" pitchFamily="2" charset="-122"/>
                <a:cs typeface="+mn-cs"/>
              </a:rPr>
              <a:t>11).</a:t>
            </a:r>
          </a:p>
          <a:p>
            <a:endParaRPr lang="en-US" altLang="zh-CN" sz="1200" i="1" kern="1200" baseline="0" dirty="0" smtClean="0">
              <a:solidFill>
                <a:schemeClr val="tx1"/>
              </a:solidFill>
              <a:latin typeface="Arial" pitchFamily="34" charset="0"/>
              <a:ea typeface="宋体" pitchFamily="2" charset="-122"/>
              <a:cs typeface="+mn-cs"/>
            </a:endParaRPr>
          </a:p>
          <a:p>
            <a:r>
              <a:rPr lang="en-US" altLang="zh-CN" sz="1200" i="1" kern="1200" baseline="0" dirty="0" smtClean="0">
                <a:solidFill>
                  <a:schemeClr val="tx1"/>
                </a:solidFill>
                <a:latin typeface="Arial" pitchFamily="34" charset="0"/>
                <a:ea typeface="宋体" pitchFamily="2" charset="-122"/>
                <a:cs typeface="+mn-cs"/>
              </a:rPr>
              <a:t>Multiple comparison problems. The body</a:t>
            </a:r>
          </a:p>
          <a:p>
            <a:r>
              <a:rPr lang="en-US" altLang="zh-CN" sz="1200" kern="1200" baseline="0" dirty="0" smtClean="0">
                <a:solidFill>
                  <a:schemeClr val="tx1"/>
                </a:solidFill>
                <a:latin typeface="Arial" pitchFamily="34" charset="0"/>
                <a:ea typeface="宋体" pitchFamily="2" charset="-122"/>
                <a:cs typeface="+mn-cs"/>
              </a:rPr>
              <a:t>of social media analysis that concerns the development</a:t>
            </a:r>
          </a:p>
          <a:p>
            <a:r>
              <a:rPr lang="en-US" altLang="zh-CN" sz="1200" kern="1200" baseline="0" dirty="0" smtClean="0">
                <a:solidFill>
                  <a:schemeClr val="tx1"/>
                </a:solidFill>
                <a:latin typeface="Arial" pitchFamily="34" charset="0"/>
                <a:ea typeface="宋体" pitchFamily="2" charset="-122"/>
                <a:cs typeface="+mn-cs"/>
              </a:rPr>
              <a:t>of user/content classification and</a:t>
            </a:r>
          </a:p>
          <a:p>
            <a:r>
              <a:rPr lang="en-US" altLang="zh-CN" sz="1200" kern="1200" baseline="0" dirty="0" smtClean="0">
                <a:solidFill>
                  <a:schemeClr val="tx1"/>
                </a:solidFill>
                <a:latin typeface="Arial" pitchFamily="34" charset="0"/>
                <a:ea typeface="宋体" pitchFamily="2" charset="-122"/>
                <a:cs typeface="+mn-cs"/>
              </a:rPr>
              <a:t>prediction has unaddressed issues with </a:t>
            </a:r>
            <a:r>
              <a:rPr lang="en-US" altLang="zh-CN" sz="1200" kern="1200" baseline="0" dirty="0" err="1" smtClean="0">
                <a:solidFill>
                  <a:schemeClr val="tx1"/>
                </a:solidFill>
                <a:latin typeface="Arial" pitchFamily="34" charset="0"/>
                <a:ea typeface="宋体" pitchFamily="2" charset="-122"/>
                <a:cs typeface="+mn-cs"/>
              </a:rPr>
              <a:t>overfitting</a:t>
            </a:r>
            <a:r>
              <a:rPr lang="en-US" altLang="zh-CN" sz="1200" kern="1200" baseline="0" dirty="0" smtClean="0">
                <a:solidFill>
                  <a:schemeClr val="tx1"/>
                </a:solidFill>
                <a:latin typeface="Arial" pitchFamily="34" charset="0"/>
                <a:ea typeface="宋体" pitchFamily="2" charset="-122"/>
                <a:cs typeface="+mn-cs"/>
              </a:rPr>
              <a:t>.</a:t>
            </a:r>
          </a:p>
          <a:p>
            <a:endParaRPr lang="en-US" altLang="zh-CN" sz="1200" i="1" kern="1200" baseline="0" dirty="0" smtClean="0">
              <a:solidFill>
                <a:schemeClr val="tx1"/>
              </a:solidFill>
              <a:latin typeface="Arial" pitchFamily="34" charset="0"/>
              <a:ea typeface="宋体" pitchFamily="2" charset="-122"/>
              <a:cs typeface="+mn-cs"/>
            </a:endParaRPr>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mtClean="0">
                <a:ea typeface="Arial Unicode MS" pitchFamily="34" charset="-122"/>
                <a:cs typeface="Arial Unicode MS" pitchFamily="34" charset="-122"/>
              </a:rPr>
              <a:t>预测是一门发展中的科学，需要均衡机器学习等人工智能方法和人的因素</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28</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5400" b="1" dirty="0" smtClean="0">
                <a:solidFill>
                  <a:srgbClr val="000099"/>
                </a:solidFill>
                <a:latin typeface="+mn-ea"/>
                <a:ea typeface="+mn-ea"/>
              </a:rPr>
              <a:t>大数据所面临的挑战问题</a:t>
            </a:r>
            <a:endParaRPr lang="en-US" altLang="zh-CN" sz="5400" b="1" dirty="0" smtClean="0">
              <a:solidFill>
                <a:srgbClr val="000099"/>
              </a:solidFill>
              <a:latin typeface="+mn-ea"/>
              <a:ea typeface="+mn-ea"/>
            </a:endParaRPr>
          </a:p>
          <a:p>
            <a:pPr algn="ctr">
              <a:lnSpc>
                <a:spcPct val="140000"/>
              </a:lnSpc>
            </a:pPr>
            <a:r>
              <a:rPr lang="en-US" altLang="zh-CN" sz="4400" b="1" dirty="0" smtClean="0">
                <a:solidFill>
                  <a:srgbClr val="000099"/>
                </a:solidFill>
                <a:latin typeface="+mn-ea"/>
                <a:ea typeface="+mn-ea"/>
              </a:rPr>
              <a:t>-</a:t>
            </a:r>
            <a:r>
              <a:rPr lang="zh-CN" altLang="en-US" sz="4400" b="1" dirty="0" smtClean="0">
                <a:solidFill>
                  <a:srgbClr val="000099"/>
                </a:solidFill>
                <a:latin typeface="+mn-ea"/>
              </a:rPr>
              <a:t>自然</a:t>
            </a:r>
            <a:r>
              <a:rPr lang="en-US" altLang="zh-CN" sz="4400" b="1" dirty="0" smtClean="0">
                <a:solidFill>
                  <a:srgbClr val="000099"/>
                </a:solidFill>
                <a:latin typeface="+mn-ea"/>
              </a:rPr>
              <a:t>&amp;</a:t>
            </a:r>
            <a:r>
              <a:rPr lang="zh-CN" altLang="en-US" sz="4400" b="1" dirty="0" smtClean="0">
                <a:solidFill>
                  <a:srgbClr val="000099"/>
                </a:solidFill>
                <a:latin typeface="+mn-ea"/>
              </a:rPr>
              <a:t>科学文选</a:t>
            </a:r>
            <a:endParaRPr lang="en-US" altLang="zh-CN" sz="44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Social Networks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Big Data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AI + SN + BD</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2564904"/>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1:</a:t>
            </a:r>
          </a:p>
          <a:p>
            <a:pPr marL="342900" indent="-342900" eaLnBrk="0" hangingPunct="0">
              <a:spcBef>
                <a:spcPct val="20000"/>
              </a:spcBef>
              <a:defRPr/>
            </a:pPr>
            <a:r>
              <a:rPr lang="en-US" altLang="zh-CN" sz="3600" b="1" dirty="0" smtClean="0">
                <a:latin typeface="+mj-lt"/>
              </a:rPr>
              <a:t> </a:t>
            </a:r>
            <a:r>
              <a:rPr lang="en-US" altLang="zh-CN" sz="3600" b="1" kern="0" dirty="0" smtClean="0">
                <a:latin typeface="+mj-lt"/>
              </a:rPr>
              <a:t>Learning from Limited Data</a:t>
            </a:r>
            <a:endParaRPr lang="zh-CN" altLang="en-US" sz="3600" b="1" kern="0" dirty="0" smtClean="0">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endParaRPr lang="zh-CN" altLang="en-US" b="1" dirty="0"/>
          </a:p>
        </p:txBody>
      </p:sp>
      <p:sp>
        <p:nvSpPr>
          <p:cNvPr id="3" name="内容占位符 2"/>
          <p:cNvSpPr>
            <a:spLocks noGrp="1"/>
          </p:cNvSpPr>
          <p:nvPr>
            <p:ph idx="1"/>
          </p:nvPr>
        </p:nvSpPr>
        <p:spPr/>
        <p:txBody>
          <a:bodyPr/>
          <a:lstStyle/>
          <a:p>
            <a:r>
              <a:rPr lang="hu-HU" altLang="zh-CN" sz="1800" dirty="0" smtClean="0"/>
              <a:t>Ernő Téglás*, Edward Vul, Vittorio Girotto, Michel Gonzalez, Joshua B. Tenenbaum, Luca L. Bonatti, </a:t>
            </a:r>
            <a:r>
              <a:rPr lang="hu-HU" altLang="zh-CN" sz="1800" dirty="0" smtClean="0">
                <a:solidFill>
                  <a:srgbClr val="C00000"/>
                </a:solidFill>
              </a:rPr>
              <a:t>Pure Reasoning in 12-Month-Old Infants as Probabilistic Inference</a:t>
            </a:r>
            <a:r>
              <a:rPr lang="en-US" altLang="zh-CN" sz="1800" dirty="0" smtClean="0"/>
              <a:t>. </a:t>
            </a:r>
            <a:r>
              <a:rPr lang="hu-HU" altLang="zh-CN" sz="1800" dirty="0" smtClean="0"/>
              <a:t>Science, Vol.332, Issue 6033, pp. 1054-1059, 2011</a:t>
            </a:r>
            <a:r>
              <a:rPr lang="en-US" altLang="zh-CN" sz="1800" dirty="0" smtClean="0"/>
              <a:t> (research article)</a:t>
            </a:r>
            <a:r>
              <a:rPr lang="hu-HU" altLang="zh-CN" sz="1800" dirty="0" smtClean="0"/>
              <a:t>.</a:t>
            </a:r>
            <a:endParaRPr lang="en-US" altLang="zh-CN" sz="1800" dirty="0" smtClean="0"/>
          </a:p>
          <a:p>
            <a:r>
              <a:rPr lang="en-US" altLang="zh-CN" sz="1800" dirty="0" smtClean="0"/>
              <a:t>Joshua B. </a:t>
            </a:r>
            <a:r>
              <a:rPr lang="en-US" altLang="zh-CN" sz="1800" dirty="0" err="1" smtClean="0"/>
              <a:t>Tenenbaum</a:t>
            </a:r>
            <a:r>
              <a:rPr lang="en-US" altLang="zh-CN" sz="1800" dirty="0" smtClean="0"/>
              <a:t>, Charles Kemp, Thomas L. Griffiths, Noah D. Goodman, </a:t>
            </a:r>
            <a:r>
              <a:rPr lang="en-US" altLang="zh-CN" sz="1800" dirty="0" smtClean="0">
                <a:solidFill>
                  <a:srgbClr val="C00000"/>
                </a:solidFill>
              </a:rPr>
              <a:t>How to Grow a Mind: Statistics, Structure, and Abstraction</a:t>
            </a:r>
            <a:r>
              <a:rPr lang="en-US" altLang="zh-CN" sz="1800" dirty="0" smtClean="0"/>
              <a:t>, Science, Vol. 331, Issue 6022, pp. 1279-1285, 2011 (review)</a:t>
            </a:r>
            <a:r>
              <a:rPr lang="hu-HU" altLang="zh-CN" sz="1800" dirty="0" smtClean="0"/>
              <a:t>.</a:t>
            </a:r>
            <a:endParaRPr lang="en-US" altLang="zh-CN" sz="1800" dirty="0" smtClean="0"/>
          </a:p>
          <a:p>
            <a:r>
              <a:rPr lang="en-US" altLang="zh-CN" sz="1800" dirty="0" err="1" smtClean="0"/>
              <a:t>Brenden</a:t>
            </a:r>
            <a:r>
              <a:rPr lang="en-US" altLang="zh-CN" sz="1800" dirty="0" smtClean="0"/>
              <a:t> M. Lake, </a:t>
            </a:r>
            <a:r>
              <a:rPr lang="en-US" altLang="zh-CN" sz="1800" dirty="0" err="1" smtClean="0"/>
              <a:t>Ruslan</a:t>
            </a:r>
            <a:r>
              <a:rPr lang="en-US" altLang="zh-CN" sz="1800" dirty="0" smtClean="0"/>
              <a:t> </a:t>
            </a:r>
            <a:r>
              <a:rPr lang="en-US" altLang="zh-CN" sz="1800" dirty="0" err="1" smtClean="0"/>
              <a:t>Salakhutdinov</a:t>
            </a:r>
            <a:r>
              <a:rPr lang="en-US" altLang="zh-CN" sz="1800" dirty="0" smtClean="0"/>
              <a:t>, Joshua B. </a:t>
            </a:r>
            <a:r>
              <a:rPr lang="en-US" altLang="zh-CN" sz="1800" dirty="0" err="1" smtClean="0"/>
              <a:t>Tenenbaum</a:t>
            </a:r>
            <a:r>
              <a:rPr lang="en-US" altLang="zh-CN" sz="1800" dirty="0" smtClean="0"/>
              <a:t>, </a:t>
            </a:r>
            <a:r>
              <a:rPr lang="en-US" altLang="zh-CN" sz="1800" dirty="0" smtClean="0">
                <a:solidFill>
                  <a:srgbClr val="C00000"/>
                </a:solidFill>
              </a:rPr>
              <a:t>Human-level concept learning through probabilistic program induction</a:t>
            </a:r>
            <a:r>
              <a:rPr lang="en-US" altLang="zh-CN" sz="1800" dirty="0" smtClean="0"/>
              <a:t>, Science, Vol. 350, Issue 6266, pp. 1332-1338, 2015 (research article)</a:t>
            </a:r>
            <a:r>
              <a:rPr lang="hu-HU" altLang="zh-CN" sz="1800" dirty="0" smtClean="0"/>
              <a: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1</a:t>
            </a:r>
            <a:endParaRPr lang="zh-CN" altLang="en-US" b="1" dirty="0"/>
          </a:p>
        </p:txBody>
      </p:sp>
      <p:sp>
        <p:nvSpPr>
          <p:cNvPr id="3" name="内容占位符 2"/>
          <p:cNvSpPr>
            <a:spLocks noGrp="1"/>
          </p:cNvSpPr>
          <p:nvPr>
            <p:ph idx="1"/>
          </p:nvPr>
        </p:nvSpPr>
        <p:spPr/>
        <p:txBody>
          <a:bodyPr/>
          <a:lstStyle/>
          <a:p>
            <a:r>
              <a:rPr lang="en-US" altLang="zh-CN" sz="2400" b="1" dirty="0" smtClean="0"/>
              <a:t>A Bayesian model of infants’ pure reasoning.</a:t>
            </a:r>
          </a:p>
          <a:p>
            <a:pPr lvl="1"/>
            <a:r>
              <a:rPr lang="en-US" altLang="zh-CN" sz="1600" dirty="0" smtClean="0"/>
              <a:t>Probe infants’ expectations about unknown future events when they witness dynamic scenes that contain multiple potentially relevant–but also potentially conflicting–sources of information</a:t>
            </a:r>
          </a:p>
          <a:p>
            <a:pPr lvl="1"/>
            <a:r>
              <a:rPr lang="en-US" altLang="zh-CN" sz="1600" dirty="0" smtClean="0"/>
              <a:t>Infants’ looking times are consistent with </a:t>
            </a:r>
            <a:r>
              <a:rPr lang="en-US" altLang="zh-CN" sz="1600" b="1" dirty="0" smtClean="0"/>
              <a:t>a Bayesian ideal observer </a:t>
            </a:r>
            <a:r>
              <a:rPr lang="en-US" altLang="zh-CN" sz="1600" dirty="0" smtClean="0"/>
              <a:t>embodying abstract principles of object motion.</a:t>
            </a:r>
          </a:p>
          <a:p>
            <a:pPr lvl="1"/>
            <a:r>
              <a:rPr lang="en-US" altLang="zh-CN" sz="1600" dirty="0" smtClean="0"/>
              <a:t>Infants possess surprisingly sophisticated  abilities to integrate multiple information sources and </a:t>
            </a:r>
            <a:r>
              <a:rPr lang="en-US" altLang="zh-CN" sz="1600" b="1" dirty="0" smtClean="0"/>
              <a:t>abstract knowledge </a:t>
            </a:r>
            <a:r>
              <a:rPr lang="en-US" altLang="zh-CN" sz="1600" dirty="0" smtClean="0"/>
              <a:t>in reasoning about future outcomes.</a:t>
            </a:r>
          </a:p>
          <a:p>
            <a:pPr lvl="1"/>
            <a:endParaRPr lang="en-US" altLang="zh-CN" sz="1800" dirty="0" smtClean="0"/>
          </a:p>
          <a:p>
            <a:pPr lvl="1"/>
            <a:endParaRPr lang="en-US" altLang="zh-CN" sz="18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pic>
        <p:nvPicPr>
          <p:cNvPr id="47106" name="Picture 2"/>
          <p:cNvPicPr>
            <a:picLocks noChangeAspect="1" noChangeArrowheads="1"/>
          </p:cNvPicPr>
          <p:nvPr/>
        </p:nvPicPr>
        <p:blipFill>
          <a:blip r:embed="rId2" cstate="print"/>
          <a:srcRect/>
          <a:stretch>
            <a:fillRect/>
          </a:stretch>
        </p:blipFill>
        <p:spPr bwMode="auto">
          <a:xfrm>
            <a:off x="2339752" y="3212976"/>
            <a:ext cx="3888432" cy="3233943"/>
          </a:xfrm>
          <a:prstGeom prst="rect">
            <a:avLst/>
          </a:prstGeom>
          <a:noFill/>
          <a:ln w="9525">
            <a:noFill/>
            <a:miter lim="800000"/>
            <a:headEnd/>
            <a:tailEnd/>
          </a:ln>
        </p:spPr>
      </p:pic>
      <p:sp>
        <p:nvSpPr>
          <p:cNvPr id="6" name="矩形 5"/>
          <p:cNvSpPr/>
          <p:nvPr/>
        </p:nvSpPr>
        <p:spPr>
          <a:xfrm>
            <a:off x="107504" y="6279703"/>
            <a:ext cx="8892480" cy="461665"/>
          </a:xfrm>
          <a:prstGeom prst="rect">
            <a:avLst/>
          </a:prstGeom>
        </p:spPr>
        <p:txBody>
          <a:bodyPr wrap="square">
            <a:spAutoFit/>
          </a:bodyPr>
          <a:lstStyle/>
          <a:p>
            <a:r>
              <a:rPr lang="hu-HU" altLang="zh-CN" sz="1200" dirty="0" smtClean="0"/>
              <a:t>Ernő Téglás*, Edward Vul, Vittorio Girotto, Michel Gonzalez, Joshua B. Tenenbaum, Luca L. Bonatti, </a:t>
            </a:r>
            <a:r>
              <a:rPr lang="hu-HU" altLang="zh-CN" sz="1200" dirty="0" smtClean="0">
                <a:solidFill>
                  <a:srgbClr val="C00000"/>
                </a:solidFill>
              </a:rPr>
              <a:t>Pure Reasoning in 12-Month-Old Infants as Probabilistic Inference</a:t>
            </a:r>
            <a:r>
              <a:rPr lang="en-US" altLang="zh-CN" sz="1200" dirty="0" smtClean="0"/>
              <a:t>. </a:t>
            </a:r>
            <a:r>
              <a:rPr lang="hu-HU" altLang="zh-CN" sz="1200" dirty="0" smtClean="0"/>
              <a:t>Science, Vol.332, Issue 6033, pp. 1054-1059, 2011</a:t>
            </a:r>
            <a:r>
              <a:rPr lang="en-US" altLang="zh-CN" sz="1200" dirty="0" smtClean="0"/>
              <a:t> (research article)</a:t>
            </a:r>
            <a:r>
              <a:rPr lang="hu-HU" altLang="zh-CN" sz="1200" dirty="0" smtClean="0"/>
              <a:t>.</a:t>
            </a:r>
            <a:endParaRPr lang="en-US" altLang="zh-CN" sz="12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2</a:t>
            </a:r>
            <a:endParaRPr lang="zh-CN" altLang="en-US" b="1" dirty="0"/>
          </a:p>
        </p:txBody>
      </p:sp>
      <p:sp>
        <p:nvSpPr>
          <p:cNvPr id="3" name="内容占位符 2"/>
          <p:cNvSpPr>
            <a:spLocks noGrp="1"/>
          </p:cNvSpPr>
          <p:nvPr>
            <p:ph idx="1"/>
          </p:nvPr>
        </p:nvSpPr>
        <p:spPr>
          <a:xfrm>
            <a:off x="285720" y="4581128"/>
            <a:ext cx="8501122" cy="1848268"/>
          </a:xfrm>
        </p:spPr>
        <p:txBody>
          <a:bodyPr/>
          <a:lstStyle/>
          <a:p>
            <a:r>
              <a:rPr lang="en-US" altLang="zh-CN" sz="2000" dirty="0" smtClean="0"/>
              <a:t>The Form of Abstract Knowledge</a:t>
            </a:r>
            <a:r>
              <a:rPr lang="en-US" altLang="zh-CN" sz="2000" b="1" dirty="0" smtClean="0"/>
              <a:t>: </a:t>
            </a:r>
            <a:r>
              <a:rPr lang="en-US" altLang="zh-CN" sz="1800" b="1" dirty="0" smtClean="0"/>
              <a:t>a directed graphical model</a:t>
            </a:r>
            <a:r>
              <a:rPr lang="en-US" altLang="zh-CN" sz="1800" dirty="0" smtClean="0"/>
              <a:t>, where nodes represent variables and directed edges between nodes represent probabilistic causal links.</a:t>
            </a:r>
          </a:p>
          <a:p>
            <a:r>
              <a:rPr lang="en-US" altLang="zh-CN" sz="2000" dirty="0" smtClean="0"/>
              <a:t>Understanding cognition and its origins in terms of Bayesian inference over richly structured, hierarchical generative models.</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48130" name="Picture 2"/>
          <p:cNvPicPr>
            <a:picLocks noChangeAspect="1" noChangeArrowheads="1"/>
          </p:cNvPicPr>
          <p:nvPr/>
        </p:nvPicPr>
        <p:blipFill>
          <a:blip r:embed="rId3" cstate="print"/>
          <a:srcRect/>
          <a:stretch>
            <a:fillRect/>
          </a:stretch>
        </p:blipFill>
        <p:spPr bwMode="auto">
          <a:xfrm>
            <a:off x="251520" y="875159"/>
            <a:ext cx="4419824" cy="2985889"/>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4716016" y="1019175"/>
            <a:ext cx="4390187" cy="2694236"/>
          </a:xfrm>
          <a:prstGeom prst="rect">
            <a:avLst/>
          </a:prstGeom>
          <a:noFill/>
          <a:ln w="9525">
            <a:noFill/>
            <a:miter lim="800000"/>
            <a:headEnd/>
            <a:tailEnd/>
          </a:ln>
        </p:spPr>
      </p:pic>
      <p:sp>
        <p:nvSpPr>
          <p:cNvPr id="8" name="矩形 7"/>
          <p:cNvSpPr/>
          <p:nvPr/>
        </p:nvSpPr>
        <p:spPr>
          <a:xfrm>
            <a:off x="72008" y="3933056"/>
            <a:ext cx="8964488" cy="646331"/>
          </a:xfrm>
          <a:prstGeom prst="rect">
            <a:avLst/>
          </a:prstGeom>
        </p:spPr>
        <p:txBody>
          <a:bodyPr wrap="square">
            <a:spAutoFit/>
          </a:bodyPr>
          <a:lstStyle/>
          <a:p>
            <a:pPr algn="just"/>
            <a:r>
              <a:rPr lang="en-US" altLang="zh-CN" dirty="0" smtClean="0"/>
              <a:t>Learning names for categories can be modeled as Bayesian inference over a tree-structured domain representation</a:t>
            </a:r>
          </a:p>
        </p:txBody>
      </p:sp>
      <p:sp>
        <p:nvSpPr>
          <p:cNvPr id="9" name="矩形 8"/>
          <p:cNvSpPr/>
          <p:nvPr/>
        </p:nvSpPr>
        <p:spPr>
          <a:xfrm>
            <a:off x="251520" y="6279703"/>
            <a:ext cx="8640960" cy="461665"/>
          </a:xfrm>
          <a:prstGeom prst="rect">
            <a:avLst/>
          </a:prstGeom>
        </p:spPr>
        <p:txBody>
          <a:bodyPr wrap="square">
            <a:spAutoFit/>
          </a:bodyPr>
          <a:lstStyle/>
          <a:p>
            <a:r>
              <a:rPr lang="en-US" altLang="zh-CN" sz="1200" dirty="0" smtClean="0"/>
              <a:t>Joshua B. </a:t>
            </a:r>
            <a:r>
              <a:rPr lang="en-US" altLang="zh-CN" sz="1200" dirty="0" err="1" smtClean="0"/>
              <a:t>Tenenbaum</a:t>
            </a:r>
            <a:r>
              <a:rPr lang="en-US" altLang="zh-CN" sz="1200" dirty="0" smtClean="0"/>
              <a:t>, Charles Kemp, Thomas L. Griffiths, Noah D. Goodman, </a:t>
            </a:r>
            <a:r>
              <a:rPr lang="en-US" altLang="zh-CN" sz="1200" dirty="0" smtClean="0">
                <a:solidFill>
                  <a:srgbClr val="C00000"/>
                </a:solidFill>
              </a:rPr>
              <a:t>How to Grow a Mind: Statistics, Structure, and Abstraction</a:t>
            </a:r>
            <a:r>
              <a:rPr lang="en-US" altLang="zh-CN" sz="1200" dirty="0" smtClean="0"/>
              <a:t>, Science, Vol. 331, Issue 6022, pp. 1279-1285, 2011 (review)</a:t>
            </a:r>
            <a:r>
              <a:rPr lang="hu-HU" altLang="zh-CN" sz="1200" dirty="0" smtClean="0"/>
              <a:t>.</a:t>
            </a:r>
            <a:endParaRPr lang="en-US" altLang="zh-CN" sz="12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3</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8" name="矩形 7"/>
          <p:cNvSpPr/>
          <p:nvPr/>
        </p:nvSpPr>
        <p:spPr>
          <a:xfrm>
            <a:off x="72008" y="4399944"/>
            <a:ext cx="8964488" cy="1477328"/>
          </a:xfrm>
          <a:prstGeom prst="rect">
            <a:avLst/>
          </a:prstGeom>
        </p:spPr>
        <p:txBody>
          <a:bodyPr wrap="square">
            <a:spAutoFit/>
          </a:bodyPr>
          <a:lstStyle/>
          <a:p>
            <a:r>
              <a:rPr lang="en-US" altLang="zh-CN" b="1" dirty="0" smtClean="0"/>
              <a:t>People can learn rich concepts from limited data. </a:t>
            </a:r>
          </a:p>
          <a:p>
            <a:r>
              <a:rPr lang="en-US" altLang="zh-CN" dirty="0" smtClean="0"/>
              <a:t>A single example of a new concept (red boxes) can be enough information to support</a:t>
            </a:r>
          </a:p>
          <a:p>
            <a:r>
              <a:rPr lang="en-US" altLang="zh-CN" dirty="0" smtClean="0"/>
              <a:t>the (</a:t>
            </a:r>
            <a:r>
              <a:rPr lang="en-US" altLang="zh-CN" dirty="0" err="1" smtClean="0"/>
              <a:t>i</a:t>
            </a:r>
            <a:r>
              <a:rPr lang="en-US" altLang="zh-CN" dirty="0" smtClean="0"/>
              <a:t>) classification of new examples, (ii) generation of new examples, (iii) parsing an object into parts and relations (parts segmented by color), and (iv) generation of new concepts from related concepts.</a:t>
            </a:r>
          </a:p>
        </p:txBody>
      </p:sp>
      <p:pic>
        <p:nvPicPr>
          <p:cNvPr id="49154" name="Picture 2"/>
          <p:cNvPicPr>
            <a:picLocks noChangeAspect="1" noChangeArrowheads="1"/>
          </p:cNvPicPr>
          <p:nvPr/>
        </p:nvPicPr>
        <p:blipFill>
          <a:blip r:embed="rId2" cstate="print"/>
          <a:srcRect/>
          <a:stretch>
            <a:fillRect/>
          </a:stretch>
        </p:blipFill>
        <p:spPr bwMode="auto">
          <a:xfrm>
            <a:off x="395536" y="908720"/>
            <a:ext cx="3411114" cy="3347839"/>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5292080" y="908720"/>
            <a:ext cx="2808312" cy="3245161"/>
          </a:xfrm>
          <a:prstGeom prst="rect">
            <a:avLst/>
          </a:prstGeom>
          <a:noFill/>
          <a:ln w="9525">
            <a:noFill/>
            <a:miter lim="800000"/>
            <a:headEnd/>
            <a:tailEnd/>
          </a:ln>
        </p:spPr>
      </p:pic>
      <p:sp>
        <p:nvSpPr>
          <p:cNvPr id="7" name="矩形 6"/>
          <p:cNvSpPr/>
          <p:nvPr/>
        </p:nvSpPr>
        <p:spPr>
          <a:xfrm>
            <a:off x="107504" y="6279703"/>
            <a:ext cx="8892480" cy="461665"/>
          </a:xfrm>
          <a:prstGeom prst="rect">
            <a:avLst/>
          </a:prstGeom>
        </p:spPr>
        <p:txBody>
          <a:bodyPr wrap="square">
            <a:spAutoFit/>
          </a:bodyPr>
          <a:lstStyle/>
          <a:p>
            <a:r>
              <a:rPr lang="en-US" altLang="zh-CN" sz="1200" dirty="0" err="1" smtClean="0"/>
              <a:t>Brenden</a:t>
            </a:r>
            <a:r>
              <a:rPr lang="en-US" altLang="zh-CN" sz="1200" dirty="0" smtClean="0"/>
              <a:t> M. Lake, </a:t>
            </a:r>
            <a:r>
              <a:rPr lang="en-US" altLang="zh-CN" sz="1200" dirty="0" err="1" smtClean="0"/>
              <a:t>Ruslan</a:t>
            </a:r>
            <a:r>
              <a:rPr lang="en-US" altLang="zh-CN" sz="1200" dirty="0" smtClean="0"/>
              <a:t> </a:t>
            </a:r>
            <a:r>
              <a:rPr lang="en-US" altLang="zh-CN" sz="1200" dirty="0" err="1" smtClean="0"/>
              <a:t>Salakhutdinov</a:t>
            </a:r>
            <a:r>
              <a:rPr lang="en-US" altLang="zh-CN" sz="1200" dirty="0" smtClean="0"/>
              <a:t>, Joshua B. </a:t>
            </a:r>
            <a:r>
              <a:rPr lang="en-US" altLang="zh-CN" sz="1200" dirty="0" err="1" smtClean="0"/>
              <a:t>Tenenbaum</a:t>
            </a:r>
            <a:r>
              <a:rPr lang="en-US" altLang="zh-CN" sz="1200" dirty="0" smtClean="0"/>
              <a:t>, </a:t>
            </a:r>
            <a:r>
              <a:rPr lang="en-US" altLang="zh-CN" sz="1200" dirty="0" smtClean="0">
                <a:solidFill>
                  <a:srgbClr val="C00000"/>
                </a:solidFill>
              </a:rPr>
              <a:t>Human-level concept learning through probabilistic program induction</a:t>
            </a:r>
            <a:r>
              <a:rPr lang="en-US" altLang="zh-CN" sz="1200" dirty="0" smtClean="0"/>
              <a:t>, Science, Vol. 350, Issue 6266, pp. 1332-1338, 2015 (research article)</a:t>
            </a:r>
            <a:r>
              <a:rPr lang="hu-HU" altLang="zh-CN" sz="1200" dirty="0" smtClean="0"/>
              <a:t>.</a:t>
            </a:r>
          </a:p>
        </p:txBody>
      </p:sp>
      <p:sp>
        <p:nvSpPr>
          <p:cNvPr id="9" name="矩形 8"/>
          <p:cNvSpPr/>
          <p:nvPr/>
        </p:nvSpPr>
        <p:spPr>
          <a:xfrm>
            <a:off x="5508104" y="4005064"/>
            <a:ext cx="1526380" cy="276999"/>
          </a:xfrm>
          <a:prstGeom prst="rect">
            <a:avLst/>
          </a:prstGeom>
        </p:spPr>
        <p:txBody>
          <a:bodyPr wrap="none">
            <a:spAutoFit/>
          </a:bodyPr>
          <a:lstStyle/>
          <a:p>
            <a:r>
              <a:rPr lang="en-US" altLang="zh-CN" sz="1200" dirty="0" smtClean="0"/>
              <a:t>http://omniglot.com/</a:t>
            </a:r>
            <a:endParaRPr lang="zh-CN" altLang="en-US" sz="1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493801" y="908720"/>
            <a:ext cx="8110647" cy="410445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3</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sp>
        <p:nvSpPr>
          <p:cNvPr id="8" name="矩形 7"/>
          <p:cNvSpPr/>
          <p:nvPr/>
        </p:nvSpPr>
        <p:spPr>
          <a:xfrm>
            <a:off x="144016" y="5069502"/>
            <a:ext cx="8964488" cy="1815882"/>
          </a:xfrm>
          <a:prstGeom prst="rect">
            <a:avLst/>
          </a:prstGeom>
        </p:spPr>
        <p:txBody>
          <a:bodyPr wrap="square">
            <a:spAutoFit/>
          </a:bodyPr>
          <a:lstStyle/>
          <a:p>
            <a:pPr>
              <a:buFont typeface="Arial" pitchFamily="34" charset="0"/>
              <a:buChar char="•"/>
            </a:pPr>
            <a:r>
              <a:rPr lang="en-US" altLang="zh-CN" sz="1600" dirty="0" smtClean="0"/>
              <a:t> Propose a computational model (</a:t>
            </a:r>
            <a:r>
              <a:rPr lang="en-US" altLang="zh-CN" sz="1600" dirty="0" smtClean="0">
                <a:solidFill>
                  <a:srgbClr val="FF0000"/>
                </a:solidFill>
              </a:rPr>
              <a:t>Bayesian Program Learning</a:t>
            </a:r>
            <a:r>
              <a:rPr lang="en-US" altLang="zh-CN" sz="1600" dirty="0" smtClean="0"/>
              <a:t>) that captures these human learning abilities for a large class of  simple visual concepts: handwritten characters from the world’s alphabets. </a:t>
            </a:r>
          </a:p>
          <a:p>
            <a:pPr>
              <a:buFont typeface="Arial" pitchFamily="34" charset="0"/>
              <a:buChar char="•"/>
            </a:pPr>
            <a:r>
              <a:rPr lang="en-US" altLang="zh-CN" sz="1600" dirty="0" smtClean="0"/>
              <a:t> </a:t>
            </a:r>
            <a:r>
              <a:rPr lang="en-US" altLang="zh-CN" sz="1600" dirty="0" smtClean="0">
                <a:solidFill>
                  <a:srgbClr val="FF0000"/>
                </a:solidFill>
              </a:rPr>
              <a:t>BPL</a:t>
            </a:r>
            <a:r>
              <a:rPr lang="en-US" altLang="zh-CN" sz="1600" dirty="0" smtClean="0"/>
              <a:t> learns simple stochastic programs to represent concepts, building them </a:t>
            </a:r>
            <a:r>
              <a:rPr lang="en-US" altLang="zh-CN" sz="1600" dirty="0" smtClean="0">
                <a:solidFill>
                  <a:srgbClr val="FF0000"/>
                </a:solidFill>
              </a:rPr>
              <a:t>compositionally from parts, subparts, and spatial relations</a:t>
            </a:r>
            <a:r>
              <a:rPr lang="en-US" altLang="zh-CN" sz="1600" dirty="0" smtClean="0"/>
              <a:t>. </a:t>
            </a:r>
          </a:p>
          <a:p>
            <a:pPr>
              <a:buFont typeface="Arial" pitchFamily="34" charset="0"/>
              <a:buChar char="•"/>
            </a:pPr>
            <a:r>
              <a:rPr lang="en-US" altLang="zh-CN" sz="1600" dirty="0" smtClean="0"/>
              <a:t> </a:t>
            </a:r>
            <a:r>
              <a:rPr lang="en-US" altLang="zh-CN" sz="1600" dirty="0" smtClean="0">
                <a:solidFill>
                  <a:srgbClr val="FF0000"/>
                </a:solidFill>
              </a:rPr>
              <a:t>BPL</a:t>
            </a:r>
            <a:r>
              <a:rPr lang="en-US" altLang="zh-CN" sz="1600" dirty="0" smtClean="0"/>
              <a:t> defines a generative model that can sample new types of concepts (an “A,” “B,” etc.) by combining parts and subparts in new ways.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2:</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4000" b="1" kern="0" dirty="0" smtClean="0">
                <a:latin typeface="Arial Unicode MS" pitchFamily="34" charset="-122"/>
              </a:rPr>
              <a:t>Learning from Rich Data</a:t>
            </a:r>
            <a:endParaRPr lang="zh-CN" altLang="en-US" sz="40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Aspect2-</a:t>
            </a:r>
            <a:r>
              <a:rPr lang="zh-CN" altLang="en-US" b="1" dirty="0" smtClean="0"/>
              <a:t>例</a:t>
            </a:r>
            <a:r>
              <a:rPr lang="en-US" altLang="zh-CN" b="1" dirty="0" smtClean="0"/>
              <a:t>4</a:t>
            </a:r>
            <a:endParaRPr lang="zh-CN" altLang="en-US" b="1" dirty="0"/>
          </a:p>
        </p:txBody>
      </p:sp>
      <p:sp>
        <p:nvSpPr>
          <p:cNvPr id="3" name="内容占位符 2"/>
          <p:cNvSpPr>
            <a:spLocks noGrp="1"/>
          </p:cNvSpPr>
          <p:nvPr>
            <p:ph idx="1"/>
          </p:nvPr>
        </p:nvSpPr>
        <p:spPr>
          <a:xfrm>
            <a:off x="285720" y="1000108"/>
            <a:ext cx="8501122" cy="2140860"/>
          </a:xfrm>
        </p:spPr>
        <p:txBody>
          <a:bodyPr/>
          <a:lstStyle/>
          <a:p>
            <a:r>
              <a:rPr lang="en-US" altLang="zh-CN" sz="1800" dirty="0" smtClean="0"/>
              <a:t>Michael L. Littman, </a:t>
            </a:r>
            <a:r>
              <a:rPr lang="en-US" altLang="zh-CN" sz="1800" dirty="0" smtClean="0">
                <a:solidFill>
                  <a:srgbClr val="C00000"/>
                </a:solidFill>
              </a:rPr>
              <a:t>Reinforcement learning improves </a:t>
            </a:r>
            <a:r>
              <a:rPr lang="en-US" altLang="zh-CN" sz="1800" dirty="0" err="1" smtClean="0">
                <a:solidFill>
                  <a:srgbClr val="C00000"/>
                </a:solidFill>
              </a:rPr>
              <a:t>behaviour</a:t>
            </a:r>
            <a:r>
              <a:rPr lang="en-US" altLang="zh-CN" sz="1800" dirty="0" smtClean="0">
                <a:solidFill>
                  <a:srgbClr val="C00000"/>
                </a:solidFill>
              </a:rPr>
              <a:t> from evaluative feedback</a:t>
            </a:r>
            <a:r>
              <a:rPr lang="en-US" altLang="zh-CN" sz="1800" dirty="0" smtClean="0"/>
              <a:t>, Nature 521, 445–451, 2015 (review).</a:t>
            </a:r>
          </a:p>
          <a:p>
            <a:r>
              <a:rPr lang="en-US" altLang="zh-CN" sz="1800" dirty="0" smtClean="0"/>
              <a:t>Google </a:t>
            </a:r>
            <a:r>
              <a:rPr lang="en-US" altLang="zh-CN" sz="1800" dirty="0" err="1" smtClean="0"/>
              <a:t>DeepMind</a:t>
            </a:r>
            <a:r>
              <a:rPr lang="en-US" altLang="zh-CN" sz="1800" dirty="0" smtClean="0"/>
              <a:t>, </a:t>
            </a:r>
            <a:r>
              <a:rPr lang="en-US" altLang="zh-CN" sz="1800" dirty="0" smtClean="0">
                <a:solidFill>
                  <a:srgbClr val="C00000"/>
                </a:solidFill>
              </a:rPr>
              <a:t>Human-level control through deep reinforcement learning</a:t>
            </a:r>
            <a:r>
              <a:rPr lang="en-US" altLang="zh-CN" sz="1800" dirty="0" smtClean="0"/>
              <a:t>, Nature 518, 529–533, 2015 (letter).</a:t>
            </a:r>
          </a:p>
          <a:p>
            <a:r>
              <a:rPr lang="en-US" altLang="zh-CN" sz="1800" dirty="0" smtClean="0"/>
              <a:t>Google </a:t>
            </a:r>
            <a:r>
              <a:rPr lang="en-US" altLang="zh-CN" sz="1800" dirty="0" err="1" smtClean="0"/>
              <a:t>DeepMind</a:t>
            </a:r>
            <a:r>
              <a:rPr lang="en-US" altLang="zh-CN" sz="1800" dirty="0" smtClean="0"/>
              <a:t>, </a:t>
            </a:r>
            <a:r>
              <a:rPr lang="en-US" altLang="zh-CN" sz="1800" dirty="0" smtClean="0">
                <a:solidFill>
                  <a:srgbClr val="C00000"/>
                </a:solidFill>
              </a:rPr>
              <a:t>Mastering the game of Go with deep neural networks and tree search</a:t>
            </a:r>
            <a:r>
              <a:rPr lang="en-US" altLang="zh-CN" sz="1800" dirty="0" smtClean="0"/>
              <a:t>, Nature 529, pp. 484–489, 2016 (article)</a:t>
            </a:r>
            <a:r>
              <a:rPr lang="hu-HU" altLang="zh-CN" sz="1800" dirty="0" smtClean="0"/>
              <a:t>.</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
        <p:nvSpPr>
          <p:cNvPr id="5" name="矩形 4"/>
          <p:cNvSpPr/>
          <p:nvPr/>
        </p:nvSpPr>
        <p:spPr>
          <a:xfrm>
            <a:off x="1835696" y="2977788"/>
            <a:ext cx="5652120" cy="1200329"/>
          </a:xfrm>
          <a:prstGeom prst="rect">
            <a:avLst/>
          </a:prstGeom>
        </p:spPr>
        <p:txBody>
          <a:bodyPr wrap="square">
            <a:spAutoFit/>
          </a:bodyPr>
          <a:lstStyle/>
          <a:p>
            <a:pPr algn="ctr"/>
            <a:r>
              <a:rPr lang="en-US" altLang="zh-CN" sz="2400" dirty="0" smtClean="0">
                <a:solidFill>
                  <a:srgbClr val="C00000"/>
                </a:solidFill>
              </a:rPr>
              <a:t>Deep Reinforcement Learning (DRL) </a:t>
            </a:r>
          </a:p>
          <a:p>
            <a:pPr algn="ctr"/>
            <a:r>
              <a:rPr lang="en-US" altLang="zh-CN" sz="2400" dirty="0" smtClean="0">
                <a:solidFill>
                  <a:srgbClr val="C00000"/>
                </a:solidFill>
              </a:rPr>
              <a:t>Deep Learning (DL)</a:t>
            </a:r>
            <a:endParaRPr lang="en-US" altLang="zh-CN" sz="2400" dirty="0" smtClean="0"/>
          </a:p>
          <a:p>
            <a:pPr algn="ctr"/>
            <a:r>
              <a:rPr lang="en-US" altLang="zh-CN" sz="2400" dirty="0" smtClean="0">
                <a:solidFill>
                  <a:srgbClr val="C00000"/>
                </a:solidFill>
              </a:rPr>
              <a:t>Reinforcement Learning (RL)</a:t>
            </a:r>
            <a:endParaRPr lang="zh-CN" altLang="en-US" sz="2400" dirty="0"/>
          </a:p>
        </p:txBody>
      </p:sp>
      <p:sp>
        <p:nvSpPr>
          <p:cNvPr id="6" name="矩形 5"/>
          <p:cNvSpPr/>
          <p:nvPr/>
        </p:nvSpPr>
        <p:spPr>
          <a:xfrm>
            <a:off x="1979712" y="4201924"/>
            <a:ext cx="5652120" cy="523220"/>
          </a:xfrm>
          <a:prstGeom prst="rect">
            <a:avLst/>
          </a:prstGeom>
        </p:spPr>
        <p:txBody>
          <a:bodyPr wrap="square">
            <a:spAutoFit/>
          </a:bodyPr>
          <a:lstStyle/>
          <a:p>
            <a:pPr algn="ctr"/>
            <a:r>
              <a:rPr lang="en-US" altLang="zh-CN" sz="2800" dirty="0" smtClean="0">
                <a:solidFill>
                  <a:srgbClr val="C00000"/>
                </a:solidFill>
              </a:rPr>
              <a:t>DRL  =  DL +RL</a:t>
            </a:r>
            <a:endParaRPr lang="zh-CN" altLang="en-US" sz="2800" dirty="0"/>
          </a:p>
        </p:txBody>
      </p:sp>
      <p:sp>
        <p:nvSpPr>
          <p:cNvPr id="7" name="内容占位符 2"/>
          <p:cNvSpPr txBox="1">
            <a:spLocks/>
          </p:cNvSpPr>
          <p:nvPr/>
        </p:nvSpPr>
        <p:spPr bwMode="auto">
          <a:xfrm>
            <a:off x="395536" y="4797152"/>
            <a:ext cx="8501122"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000" b="1" i="0" u="none" strike="noStrike" kern="0" cap="none" spc="0" normalizeH="0" baseline="0" noProof="0" dirty="0" smtClean="0">
                <a:ln>
                  <a:noFill/>
                </a:ln>
                <a:solidFill>
                  <a:schemeClr val="tx1"/>
                </a:solidFill>
                <a:effectLst/>
                <a:uLnTx/>
                <a:uFillTx/>
                <a:latin typeface="Arial Unicode MS" pitchFamily="34" charset="-122"/>
                <a:ea typeface="+mn-ea"/>
                <a:cs typeface="+mn-cs"/>
              </a:rPr>
              <a:t>Reinforcement learning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is the problem of getting an agent to act in the world so as to maximize its rewards. It has to figure out what it did that made it get the reward/punishment, which is known as the credit assignment problem.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1600" b="0" i="0" u="none" strike="noStrike" kern="0" cap="none" spc="0" normalizeH="0" baseline="0" noProof="0" dirty="0" smtClean="0">
                <a:ln>
                  <a:noFill/>
                </a:ln>
                <a:solidFill>
                  <a:srgbClr val="FF0000"/>
                </a:solidFill>
                <a:effectLst/>
                <a:uLnTx/>
                <a:uFillTx/>
                <a:latin typeface="Arial Unicode MS" pitchFamily="34" charset="-122"/>
                <a:ea typeface="+mn-ea"/>
              </a:rPr>
              <a:t>Consider teaching a dog a new trick</a:t>
            </a:r>
            <a:r>
              <a:rPr kumimoji="0" lang="en-US" altLang="zh-CN" sz="1600" b="0" i="0" u="none" strike="noStrike" kern="0" cap="none" spc="0" normalizeH="0" baseline="0" noProof="0" dirty="0" smtClean="0">
                <a:ln>
                  <a:noFill/>
                </a:ln>
                <a:solidFill>
                  <a:schemeClr val="tx1"/>
                </a:solidFill>
                <a:effectLst/>
                <a:uLnTx/>
                <a:uFillTx/>
                <a:latin typeface="Arial Unicode MS" pitchFamily="34" charset="-122"/>
                <a:ea typeface="+mn-ea"/>
              </a:rPr>
              <a:t>: you cannot tell it what to do, but you can reward/punish it if it does the right/wrong thing.</a:t>
            </a:r>
            <a:endParaRPr kumimoji="0" lang="en-US" altLang="zh-CN" sz="1600" b="0" i="0" u="none" strike="noStrike" kern="0" cap="none" spc="0" normalizeH="0" baseline="0" noProof="0" dirty="0" smtClean="0">
              <a:ln>
                <a:noFill/>
              </a:ln>
              <a:solidFill>
                <a:srgbClr val="C00000"/>
              </a:solidFill>
              <a:effectLst/>
              <a:uLnTx/>
              <a:uFillTx/>
              <a:latin typeface="Arial Unicode MS" pitchFamily="34" charset="-122"/>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www.cs.ubc.ca/~murphyk/Bayes/Figures/RL.gif"/>
          <p:cNvPicPr>
            <a:picLocks noChangeAspect="1" noChangeArrowheads="1"/>
          </p:cNvPicPr>
          <p:nvPr/>
        </p:nvPicPr>
        <p:blipFill>
          <a:blip r:embed="rId3" cstate="print"/>
          <a:srcRect/>
          <a:stretch>
            <a:fillRect/>
          </a:stretch>
        </p:blipFill>
        <p:spPr bwMode="auto">
          <a:xfrm>
            <a:off x="0" y="904106"/>
            <a:ext cx="4619625" cy="3028950"/>
          </a:xfrm>
          <a:prstGeom prst="rect">
            <a:avLst/>
          </a:prstGeom>
          <a:noFill/>
        </p:spPr>
      </p:pic>
      <p:sp>
        <p:nvSpPr>
          <p:cNvPr id="2" name="标题 1"/>
          <p:cNvSpPr>
            <a:spLocks noGrp="1"/>
          </p:cNvSpPr>
          <p:nvPr>
            <p:ph type="title"/>
          </p:nvPr>
        </p:nvSpPr>
        <p:spPr/>
        <p:txBody>
          <a:bodyPr/>
          <a:lstStyle/>
          <a:p>
            <a:r>
              <a:rPr lang="en-US" altLang="zh-CN" b="1" dirty="0" smtClean="0"/>
              <a:t>Challenging Aspect2-</a:t>
            </a:r>
            <a:r>
              <a:rPr lang="zh-CN" altLang="en-US" b="1" dirty="0" smtClean="0"/>
              <a:t>例</a:t>
            </a:r>
            <a:r>
              <a:rPr lang="en-US" altLang="zh-CN" b="1" dirty="0" smtClean="0"/>
              <a:t>4</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
        <p:nvSpPr>
          <p:cNvPr id="9" name="矩形 8"/>
          <p:cNvSpPr/>
          <p:nvPr/>
        </p:nvSpPr>
        <p:spPr>
          <a:xfrm>
            <a:off x="4644008" y="908720"/>
            <a:ext cx="4320480" cy="2800767"/>
          </a:xfrm>
          <a:prstGeom prst="rect">
            <a:avLst/>
          </a:prstGeom>
        </p:spPr>
        <p:txBody>
          <a:bodyPr wrap="square">
            <a:spAutoFit/>
          </a:bodyPr>
          <a:lstStyle/>
          <a:p>
            <a:pPr>
              <a:buFont typeface="Arial" pitchFamily="34" charset="0"/>
              <a:buChar char="•"/>
            </a:pPr>
            <a:r>
              <a:rPr lang="en-US" altLang="zh-CN" sz="1600" dirty="0" smtClean="0"/>
              <a:t> </a:t>
            </a:r>
            <a:r>
              <a:rPr lang="en-US" altLang="zh-CN" sz="1600" b="1" dirty="0" smtClean="0"/>
              <a:t>The environment </a:t>
            </a:r>
            <a:r>
              <a:rPr lang="en-US" altLang="zh-CN" sz="1600" dirty="0" smtClean="0"/>
              <a:t>is a modeled as a stochastic finite state machine with inputs (actions sent from the agent) and outputs (observations and rewards sent to the agent)</a:t>
            </a:r>
          </a:p>
          <a:p>
            <a:pPr>
              <a:buFont typeface="Arial" pitchFamily="34" charset="0"/>
              <a:buChar char="•"/>
            </a:pPr>
            <a:r>
              <a:rPr lang="en-US" altLang="zh-CN" sz="1600" dirty="0" smtClean="0"/>
              <a:t> </a:t>
            </a:r>
            <a:r>
              <a:rPr lang="en-US" altLang="zh-CN" sz="1600" b="1" dirty="0" smtClean="0"/>
              <a:t>The agent </a:t>
            </a:r>
            <a:r>
              <a:rPr lang="en-US" altLang="zh-CN" sz="1600" dirty="0" smtClean="0"/>
              <a:t>is also </a:t>
            </a:r>
            <a:r>
              <a:rPr lang="en-US" altLang="zh-CN" sz="1600" dirty="0" err="1" smtClean="0"/>
              <a:t>modelled</a:t>
            </a:r>
            <a:r>
              <a:rPr lang="en-US" altLang="zh-CN" sz="1600" dirty="0" smtClean="0"/>
              <a:t> as stochastic FSM with inputs (observations/rewards sent from the environment) and outputs (actions sent to the environment)</a:t>
            </a:r>
          </a:p>
          <a:p>
            <a:pPr>
              <a:buFont typeface="Arial" pitchFamily="34" charset="0"/>
              <a:buChar char="•"/>
            </a:pPr>
            <a:r>
              <a:rPr lang="en-US" altLang="zh-CN" sz="1600" b="1" dirty="0" smtClean="0"/>
              <a:t> The agent's goal </a:t>
            </a:r>
            <a:r>
              <a:rPr lang="en-US" altLang="zh-CN" sz="1600" dirty="0" smtClean="0"/>
              <a:t>is to find a policy and state-update function so as to maximize the expected sum of discounted rewards</a:t>
            </a:r>
            <a:endParaRPr lang="zh-CN" altLang="en-US" sz="1600" dirty="0"/>
          </a:p>
        </p:txBody>
      </p:sp>
      <p:sp>
        <p:nvSpPr>
          <p:cNvPr id="10" name="矩形 9"/>
          <p:cNvSpPr/>
          <p:nvPr/>
        </p:nvSpPr>
        <p:spPr>
          <a:xfrm>
            <a:off x="251520" y="3789040"/>
            <a:ext cx="3384376" cy="646331"/>
          </a:xfrm>
          <a:prstGeom prst="rect">
            <a:avLst/>
          </a:prstGeom>
        </p:spPr>
        <p:txBody>
          <a:bodyPr wrap="square">
            <a:spAutoFit/>
          </a:bodyPr>
          <a:lstStyle/>
          <a:p>
            <a:r>
              <a:rPr lang="fr-FR" altLang="zh-CN" sz="1200" dirty="0" smtClean="0"/>
              <a:t>State transition function P(X(t)|X(t-1),A(t))</a:t>
            </a:r>
          </a:p>
          <a:p>
            <a:r>
              <a:rPr lang="fr-FR" altLang="zh-CN" sz="1200" dirty="0" smtClean="0"/>
              <a:t>Observation (output) function P(Y(t) | X(t), A(t))</a:t>
            </a:r>
          </a:p>
          <a:p>
            <a:r>
              <a:rPr lang="fr-FR" altLang="zh-CN" sz="1200" dirty="0" smtClean="0"/>
              <a:t>Reward function E(R(t) | X(t), A(t))</a:t>
            </a:r>
            <a:endParaRPr lang="fr-FR" altLang="zh-CN" sz="1200" dirty="0"/>
          </a:p>
        </p:txBody>
      </p:sp>
      <p:sp>
        <p:nvSpPr>
          <p:cNvPr id="11" name="矩形 10"/>
          <p:cNvSpPr/>
          <p:nvPr/>
        </p:nvSpPr>
        <p:spPr>
          <a:xfrm>
            <a:off x="251520" y="4407495"/>
            <a:ext cx="4032448" cy="461665"/>
          </a:xfrm>
          <a:prstGeom prst="rect">
            <a:avLst/>
          </a:prstGeom>
        </p:spPr>
        <p:txBody>
          <a:bodyPr wrap="square">
            <a:spAutoFit/>
          </a:bodyPr>
          <a:lstStyle/>
          <a:p>
            <a:r>
              <a:rPr lang="en-US" altLang="zh-CN" sz="1200" dirty="0" smtClean="0"/>
              <a:t>State transition function: S(t) = f (S(t-1), Y(t), R(t), A(t))</a:t>
            </a:r>
          </a:p>
          <a:p>
            <a:r>
              <a:rPr lang="en-US" altLang="zh-CN" sz="1200" dirty="0" smtClean="0"/>
              <a:t>Policy/output function: A(t) = pi(S(t)))</a:t>
            </a:r>
            <a:endParaRPr lang="en-US" altLang="zh-CN" sz="1200" dirty="0"/>
          </a:p>
        </p:txBody>
      </p:sp>
      <p:sp>
        <p:nvSpPr>
          <p:cNvPr id="12" name="矩形 11"/>
          <p:cNvSpPr/>
          <p:nvPr/>
        </p:nvSpPr>
        <p:spPr>
          <a:xfrm>
            <a:off x="4392488" y="3894147"/>
            <a:ext cx="4644008" cy="830997"/>
          </a:xfrm>
          <a:prstGeom prst="rect">
            <a:avLst/>
          </a:prstGeom>
        </p:spPr>
        <p:txBody>
          <a:bodyPr wrap="square">
            <a:spAutoFit/>
          </a:bodyPr>
          <a:lstStyle/>
          <a:p>
            <a:r>
              <a:rPr lang="en-US" altLang="zh-CN" sz="1200" dirty="0" smtClean="0"/>
              <a:t>In the special case Y(t)=X(t), we say the world is fully observable, and the model becomes a Markov Decision Process (MDP)</a:t>
            </a:r>
          </a:p>
          <a:p>
            <a:r>
              <a:rPr lang="en-US" altLang="zh-CN" sz="1200" dirty="0" smtClean="0">
                <a:latin typeface="Arial" pitchFamily="34" charset="0"/>
                <a:ea typeface="宋体" pitchFamily="2" charset="-122"/>
              </a:rPr>
              <a:t>Approximately solve an MDP by replacing the sum over all states with a Monte Carlo approximation</a:t>
            </a:r>
            <a:endParaRPr lang="zh-CN" altLang="en-US" sz="1200" dirty="0"/>
          </a:p>
        </p:txBody>
      </p:sp>
      <p:sp>
        <p:nvSpPr>
          <p:cNvPr id="15" name="内容占位符 2"/>
          <p:cNvSpPr>
            <a:spLocks noGrp="1"/>
          </p:cNvSpPr>
          <p:nvPr>
            <p:ph idx="1"/>
          </p:nvPr>
        </p:nvSpPr>
        <p:spPr>
          <a:xfrm>
            <a:off x="107504" y="5013176"/>
            <a:ext cx="8964488" cy="1800200"/>
          </a:xfrm>
          <a:ln>
            <a:solidFill>
              <a:srgbClr val="000099"/>
            </a:solidFill>
          </a:ln>
        </p:spPr>
        <p:txBody>
          <a:bodyPr/>
          <a:lstStyle/>
          <a:p>
            <a:pPr>
              <a:spcBef>
                <a:spcPts val="0"/>
              </a:spcBef>
            </a:pPr>
            <a:r>
              <a:rPr lang="en-US" altLang="zh-CN" sz="1400" dirty="0" smtClean="0">
                <a:solidFill>
                  <a:srgbClr val="C00000"/>
                </a:solidFill>
              </a:rPr>
              <a:t>Current research topics include: </a:t>
            </a:r>
            <a:r>
              <a:rPr lang="en-US" altLang="zh-CN" sz="1400" dirty="0" smtClean="0"/>
              <a:t>adaptive methods which work with fewer (or no) parameters under a large number of conditions, addressing the exploration problem in large MDPs,</a:t>
            </a:r>
          </a:p>
          <a:p>
            <a:pPr>
              <a:spcBef>
                <a:spcPts val="0"/>
              </a:spcBef>
            </a:pPr>
            <a:r>
              <a:rPr lang="en-US" altLang="zh-CN" sz="1400" dirty="0" smtClean="0"/>
              <a:t>learning and acting under partial information (e.g., using Predictive State Representation), </a:t>
            </a:r>
          </a:p>
          <a:p>
            <a:pPr>
              <a:spcBef>
                <a:spcPts val="0"/>
              </a:spcBef>
            </a:pPr>
            <a:r>
              <a:rPr lang="en-US" altLang="zh-CN" sz="1400" dirty="0" smtClean="0"/>
              <a:t>modular and hierarchical reinforcement learning,</a:t>
            </a:r>
          </a:p>
          <a:p>
            <a:pPr>
              <a:spcBef>
                <a:spcPts val="0"/>
              </a:spcBef>
            </a:pPr>
            <a:r>
              <a:rPr lang="en-US" altLang="zh-CN" sz="1400" dirty="0" smtClean="0"/>
              <a:t>improving existing value-function and policy search methods, </a:t>
            </a:r>
          </a:p>
          <a:p>
            <a:pPr>
              <a:spcBef>
                <a:spcPts val="0"/>
              </a:spcBef>
            </a:pPr>
            <a:r>
              <a:rPr lang="en-US" altLang="zh-CN" sz="1400" dirty="0" smtClean="0"/>
              <a:t>algorithms that work well with large (or continuous) action spaces, </a:t>
            </a:r>
          </a:p>
          <a:p>
            <a:pPr>
              <a:spcBef>
                <a:spcPts val="0"/>
              </a:spcBef>
            </a:pPr>
            <a:r>
              <a:rPr lang="en-US" altLang="zh-CN" sz="1400" dirty="0" smtClean="0"/>
              <a:t>transfer learning, lifelong learning, efficient sample-based planning (e.g., based on Monte-Carlo tree search), and multi-agent or distributed reinforcement Learning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3:</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Noisy and Uncertain Data</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5</a:t>
            </a:r>
            <a:endParaRPr lang="zh-CN" altLang="en-US" b="1" dirty="0"/>
          </a:p>
        </p:txBody>
      </p:sp>
      <p:sp>
        <p:nvSpPr>
          <p:cNvPr id="3" name="内容占位符 2"/>
          <p:cNvSpPr>
            <a:spLocks noGrp="1"/>
          </p:cNvSpPr>
          <p:nvPr>
            <p:ph idx="1"/>
          </p:nvPr>
        </p:nvSpPr>
        <p:spPr/>
        <p:txBody>
          <a:bodyPr/>
          <a:lstStyle/>
          <a:p>
            <a:r>
              <a:rPr lang="en-US" altLang="zh-CN" sz="1800" dirty="0" smtClean="0"/>
              <a:t>Ginsberg J, </a:t>
            </a:r>
            <a:r>
              <a:rPr lang="en-US" altLang="zh-CN" sz="1800" dirty="0" err="1" smtClean="0"/>
              <a:t>Mohebbi</a:t>
            </a:r>
            <a:r>
              <a:rPr lang="en-US" altLang="zh-CN" sz="1800" dirty="0" smtClean="0"/>
              <a:t> M H, Patel R S, et al. </a:t>
            </a:r>
            <a:r>
              <a:rPr lang="en-US" altLang="zh-CN" sz="1800" dirty="0" smtClean="0">
                <a:solidFill>
                  <a:srgbClr val="C00000"/>
                </a:solidFill>
              </a:rPr>
              <a:t>Detecting influenza epidemics using search engine query data. </a:t>
            </a:r>
            <a:r>
              <a:rPr lang="en-US" altLang="zh-CN" sz="1800" dirty="0" smtClean="0"/>
              <a:t>Nature, 2009, 457(7232): 1012-1014 (letter). </a:t>
            </a:r>
          </a:p>
          <a:p>
            <a:r>
              <a:rPr lang="en-US" altLang="zh-CN" sz="1800" dirty="0" err="1" smtClean="0"/>
              <a:t>Lazer</a:t>
            </a:r>
            <a:r>
              <a:rPr lang="en-US" altLang="zh-CN" sz="1800" dirty="0" smtClean="0"/>
              <a:t> D, Kennedy R, King G, et al. </a:t>
            </a:r>
            <a:r>
              <a:rPr lang="en-US" altLang="zh-CN" sz="1800" dirty="0" smtClean="0">
                <a:solidFill>
                  <a:srgbClr val="C00000"/>
                </a:solidFill>
              </a:rPr>
              <a:t>The Parable of Google Flu: Traps in Big Data Analysis</a:t>
            </a:r>
            <a:r>
              <a:rPr lang="en-US" altLang="zh-CN" sz="1800" dirty="0" smtClean="0"/>
              <a:t>. Science, 2014, 343(6176): 1203-1205 (policy forum).</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23</a:t>
            </a:fld>
            <a:endParaRPr lang="zh-CN" altLang="en-US" dirty="0"/>
          </a:p>
        </p:txBody>
      </p:sp>
      <p:pic>
        <p:nvPicPr>
          <p:cNvPr id="2050" name="Picture 2" descr="http://img0.tuicool.com/Are2Mr.bmp!web"/>
          <p:cNvPicPr>
            <a:picLocks noChangeAspect="1" noChangeArrowheads="1"/>
          </p:cNvPicPr>
          <p:nvPr/>
        </p:nvPicPr>
        <p:blipFill>
          <a:blip r:embed="rId2" cstate="print"/>
          <a:srcRect/>
          <a:stretch>
            <a:fillRect/>
          </a:stretch>
        </p:blipFill>
        <p:spPr bwMode="auto">
          <a:xfrm>
            <a:off x="251520" y="2348880"/>
            <a:ext cx="4733925" cy="3848101"/>
          </a:xfrm>
          <a:prstGeom prst="rect">
            <a:avLst/>
          </a:prstGeom>
          <a:noFill/>
        </p:spPr>
      </p:pic>
      <p:pic>
        <p:nvPicPr>
          <p:cNvPr id="2052" name="Picture 4" descr="http://img0.tuicool.com/uQFnuq.bmp!web"/>
          <p:cNvPicPr>
            <a:picLocks noChangeAspect="1" noChangeArrowheads="1"/>
          </p:cNvPicPr>
          <p:nvPr/>
        </p:nvPicPr>
        <p:blipFill>
          <a:blip r:embed="rId3" cstate="print"/>
          <a:srcRect/>
          <a:stretch>
            <a:fillRect/>
          </a:stretch>
        </p:blipFill>
        <p:spPr bwMode="auto">
          <a:xfrm>
            <a:off x="5868144" y="2492896"/>
            <a:ext cx="2736304" cy="3622772"/>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5</a:t>
            </a:r>
            <a:endParaRPr lang="zh-CN" altLang="en-US" b="1" dirty="0"/>
          </a:p>
        </p:txBody>
      </p:sp>
      <p:sp>
        <p:nvSpPr>
          <p:cNvPr id="3" name="内容占位符 2"/>
          <p:cNvSpPr>
            <a:spLocks noGrp="1"/>
          </p:cNvSpPr>
          <p:nvPr>
            <p:ph idx="1"/>
          </p:nvPr>
        </p:nvSpPr>
        <p:spPr/>
        <p:txBody>
          <a:bodyPr/>
          <a:lstStyle/>
          <a:p>
            <a:r>
              <a:rPr lang="en-US" altLang="zh-CN" sz="1800" dirty="0" smtClean="0"/>
              <a:t>Ginsberg J, </a:t>
            </a:r>
            <a:r>
              <a:rPr lang="en-US" altLang="zh-CN" sz="1800" dirty="0" err="1" smtClean="0"/>
              <a:t>Mohebbi</a:t>
            </a:r>
            <a:r>
              <a:rPr lang="en-US" altLang="zh-CN" sz="1800" dirty="0" smtClean="0"/>
              <a:t> M H, Patel R S, et al. </a:t>
            </a:r>
            <a:r>
              <a:rPr lang="en-US" altLang="zh-CN" sz="1800" dirty="0" smtClean="0">
                <a:solidFill>
                  <a:srgbClr val="C00000"/>
                </a:solidFill>
              </a:rPr>
              <a:t>Detecting influenza epidemics using search engine query data</a:t>
            </a:r>
            <a:r>
              <a:rPr lang="en-US" altLang="zh-CN" sz="1800" dirty="0" smtClean="0"/>
              <a:t>. Nature, 2009, 457(7232): 1012-1014 (letter). </a:t>
            </a:r>
          </a:p>
          <a:p>
            <a:r>
              <a:rPr lang="en-US" altLang="zh-CN" sz="1800" dirty="0" err="1" smtClean="0"/>
              <a:t>Lazer</a:t>
            </a:r>
            <a:r>
              <a:rPr lang="en-US" altLang="zh-CN" sz="1800" dirty="0" smtClean="0"/>
              <a:t> D, Kennedy R, King G, et al. </a:t>
            </a:r>
            <a:r>
              <a:rPr lang="en-US" altLang="zh-CN" sz="1800" dirty="0" smtClean="0">
                <a:solidFill>
                  <a:srgbClr val="C00000"/>
                </a:solidFill>
              </a:rPr>
              <a:t>The Parable of Google Flu: Traps in Big Data Analysis</a:t>
            </a:r>
            <a:r>
              <a:rPr lang="en-US" altLang="zh-CN" sz="1800" dirty="0" smtClean="0"/>
              <a:t>. Science, 2014, 343(6176): 1203-1205 (policy forum).</a:t>
            </a:r>
          </a:p>
          <a:p>
            <a:r>
              <a:rPr lang="zh-CN" altLang="en-US" sz="2000" b="1" dirty="0" smtClean="0">
                <a:solidFill>
                  <a:srgbClr val="FF0000"/>
                </a:solidFill>
              </a:rPr>
              <a:t>教训：</a:t>
            </a:r>
            <a:endParaRPr lang="en-US" altLang="zh-CN" sz="2000" b="1" dirty="0" smtClean="0">
              <a:solidFill>
                <a:srgbClr val="FF0000"/>
              </a:solidFill>
            </a:endParaRPr>
          </a:p>
          <a:p>
            <a:pPr lvl="1"/>
            <a:r>
              <a:rPr lang="en-US" altLang="zh-CN" sz="1800" dirty="0" smtClean="0"/>
              <a:t>Big Data Hubris </a:t>
            </a:r>
          </a:p>
          <a:p>
            <a:pPr lvl="1"/>
            <a:r>
              <a:rPr lang="en-US" altLang="zh-CN" sz="1800" dirty="0" smtClean="0"/>
              <a:t>Algorithm Dynamics</a:t>
            </a:r>
            <a:r>
              <a:rPr lang="en-US" altLang="zh-CN" sz="1600" dirty="0" smtClean="0"/>
              <a:t> </a:t>
            </a:r>
          </a:p>
          <a:p>
            <a:r>
              <a:rPr lang="zh-CN" altLang="en-US" sz="2000" b="1" dirty="0" smtClean="0">
                <a:solidFill>
                  <a:srgbClr val="FF0000"/>
                </a:solidFill>
              </a:rPr>
              <a:t>建议：</a:t>
            </a:r>
            <a:endParaRPr lang="en-US" altLang="zh-CN" sz="2000" b="1" dirty="0" smtClean="0">
              <a:solidFill>
                <a:srgbClr val="FF0000"/>
              </a:solidFill>
            </a:endParaRPr>
          </a:p>
          <a:p>
            <a:pPr lvl="1"/>
            <a:r>
              <a:rPr lang="en-US" altLang="zh-CN" sz="1800" dirty="0" smtClean="0">
                <a:latin typeface="+mj-lt"/>
              </a:rPr>
              <a:t>Transparency and </a:t>
            </a:r>
            <a:r>
              <a:rPr lang="en-US" altLang="zh-CN" sz="1800" dirty="0" err="1" smtClean="0">
                <a:latin typeface="+mj-lt"/>
              </a:rPr>
              <a:t>Replicability</a:t>
            </a:r>
            <a:endParaRPr lang="en-US" altLang="zh-CN" sz="1800" dirty="0" smtClean="0">
              <a:latin typeface="+mj-lt"/>
            </a:endParaRPr>
          </a:p>
          <a:p>
            <a:pPr lvl="1"/>
            <a:r>
              <a:rPr lang="en-US" altLang="zh-CN" sz="1800" kern="1200" dirty="0" smtClean="0">
                <a:latin typeface="+mj-lt"/>
                <a:ea typeface="宋体" pitchFamily="2" charset="-122"/>
              </a:rPr>
              <a:t>Use Big Data to Understand the Unknown </a:t>
            </a:r>
          </a:p>
          <a:p>
            <a:pPr lvl="1"/>
            <a:r>
              <a:rPr lang="en-US" altLang="zh-CN" sz="1800" kern="1200" dirty="0" smtClean="0">
                <a:latin typeface="+mj-lt"/>
                <a:ea typeface="宋体" pitchFamily="2" charset="-122"/>
              </a:rPr>
              <a:t>Study the Algorithms</a:t>
            </a:r>
          </a:p>
          <a:p>
            <a:pPr lvl="1"/>
            <a:r>
              <a:rPr lang="en-US" altLang="zh-CN" sz="1800" kern="1200" dirty="0" smtClean="0">
                <a:latin typeface="+mj-lt"/>
                <a:ea typeface="宋体" pitchFamily="2" charset="-122"/>
              </a:rPr>
              <a:t>It’s Not Just About Size  of the Data</a:t>
            </a:r>
            <a:r>
              <a:rPr lang="en-US" altLang="zh-CN" sz="1600" kern="1200" dirty="0" smtClean="0">
                <a:latin typeface="+mj-lt"/>
                <a:ea typeface="宋体" pitchFamily="2" charset="-122"/>
              </a:rPr>
              <a:t>.</a:t>
            </a:r>
            <a:r>
              <a:rPr lang="en-US" altLang="zh-CN" sz="1400" kern="1200" dirty="0" smtClean="0">
                <a:latin typeface="+mj-lt"/>
                <a:ea typeface="宋体" pitchFamily="2" charset="-122"/>
              </a:rPr>
              <a:t> </a:t>
            </a:r>
            <a:endParaRPr lang="zh-CN" altLang="en-US" sz="1400" dirty="0">
              <a:latin typeface="+mj-lt"/>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24</a:t>
            </a:fld>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6</a:t>
            </a:r>
            <a:endParaRPr lang="zh-CN" altLang="en-US" b="1" dirty="0"/>
          </a:p>
        </p:txBody>
      </p:sp>
      <p:sp>
        <p:nvSpPr>
          <p:cNvPr id="3" name="内容占位符 2"/>
          <p:cNvSpPr>
            <a:spLocks noGrp="1"/>
          </p:cNvSpPr>
          <p:nvPr>
            <p:ph idx="1"/>
          </p:nvPr>
        </p:nvSpPr>
        <p:spPr>
          <a:xfrm>
            <a:off x="285720" y="1000108"/>
            <a:ext cx="8501122" cy="628692"/>
          </a:xfrm>
        </p:spPr>
        <p:txBody>
          <a:bodyPr/>
          <a:lstStyle/>
          <a:p>
            <a:r>
              <a:rPr lang="en-US" altLang="zh-CN" sz="1800" dirty="0" smtClean="0"/>
              <a:t>D. J. </a:t>
            </a:r>
            <a:r>
              <a:rPr lang="en-US" altLang="zh-CN" sz="1800" dirty="0" err="1" smtClean="0"/>
              <a:t>Spiegelhalter</a:t>
            </a:r>
            <a:r>
              <a:rPr lang="en-US" altLang="zh-CN" sz="1800" dirty="0" smtClean="0"/>
              <a:t>, </a:t>
            </a:r>
            <a:r>
              <a:rPr lang="en-US" altLang="zh-CN" sz="1800" dirty="0" smtClean="0">
                <a:solidFill>
                  <a:srgbClr val="C00000"/>
                </a:solidFill>
              </a:rPr>
              <a:t>The future lies in uncertainty</a:t>
            </a:r>
            <a:r>
              <a:rPr lang="en-US" altLang="zh-CN" sz="1800" dirty="0" smtClean="0"/>
              <a:t>, Science, Vol. 345, Issue 6194, pp. 264-265, 2014 (Perspective).</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pic>
        <p:nvPicPr>
          <p:cNvPr id="43012" name="Picture 4"/>
          <p:cNvPicPr>
            <a:picLocks noChangeAspect="1" noChangeArrowheads="1"/>
          </p:cNvPicPr>
          <p:nvPr/>
        </p:nvPicPr>
        <p:blipFill>
          <a:blip r:embed="rId3" cstate="print"/>
          <a:srcRect/>
          <a:stretch>
            <a:fillRect/>
          </a:stretch>
        </p:blipFill>
        <p:spPr bwMode="auto">
          <a:xfrm>
            <a:off x="947739" y="1662114"/>
            <a:ext cx="6576590" cy="3206196"/>
          </a:xfrm>
          <a:prstGeom prst="rect">
            <a:avLst/>
          </a:prstGeom>
          <a:noFill/>
          <a:ln w="9525">
            <a:noFill/>
            <a:miter lim="800000"/>
            <a:headEnd/>
            <a:tailEnd/>
          </a:ln>
        </p:spPr>
      </p:pic>
      <p:sp>
        <p:nvSpPr>
          <p:cNvPr id="8" name="内容占位符 2"/>
          <p:cNvSpPr txBox="1">
            <a:spLocks/>
          </p:cNvSpPr>
          <p:nvPr/>
        </p:nvSpPr>
        <p:spPr bwMode="auto">
          <a:xfrm>
            <a:off x="0" y="5085184"/>
            <a:ext cx="8939242"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just">
              <a:buFont typeface="Arial" pitchFamily="34" charset="0"/>
              <a:buChar char="•"/>
            </a:pPr>
            <a:r>
              <a:rPr lang="en-US" altLang="zh-CN" dirty="0" smtClean="0"/>
              <a:t> The </a:t>
            </a:r>
            <a:r>
              <a:rPr lang="en-US" altLang="zh-CN" dirty="0" smtClean="0">
                <a:solidFill>
                  <a:srgbClr val="FF0000"/>
                </a:solidFill>
              </a:rPr>
              <a:t>300th anniversary of Jacob Bernoulli’s </a:t>
            </a:r>
            <a:r>
              <a:rPr lang="en-US" altLang="zh-CN" i="1" dirty="0" err="1" smtClean="0">
                <a:solidFill>
                  <a:srgbClr val="FF0000"/>
                </a:solidFill>
              </a:rPr>
              <a:t>Ars</a:t>
            </a:r>
            <a:r>
              <a:rPr lang="en-US" altLang="zh-CN" i="1" dirty="0" smtClean="0">
                <a:solidFill>
                  <a:srgbClr val="FF0000"/>
                </a:solidFill>
              </a:rPr>
              <a:t> </a:t>
            </a:r>
            <a:r>
              <a:rPr lang="en-US" altLang="zh-CN" i="1" dirty="0" err="1" smtClean="0">
                <a:solidFill>
                  <a:srgbClr val="FF0000"/>
                </a:solidFill>
              </a:rPr>
              <a:t>Conjectandi</a:t>
            </a:r>
            <a:r>
              <a:rPr lang="en-US" altLang="zh-CN" i="1" dirty="0" smtClean="0">
                <a:solidFill>
                  <a:srgbClr val="FF0000"/>
                </a:solidFill>
              </a:rPr>
              <a:t>, </a:t>
            </a:r>
            <a:r>
              <a:rPr lang="en-US" altLang="zh-CN" i="1" dirty="0" smtClean="0"/>
              <a:t>which uses probability </a:t>
            </a:r>
            <a:r>
              <a:rPr lang="en-US" altLang="zh-CN" dirty="0" smtClean="0"/>
              <a:t>theory to explore the properties of statistics as more observations were taken. </a:t>
            </a:r>
            <a:endParaRPr lang="en-US" altLang="zh-CN" sz="1600" dirty="0" smtClean="0"/>
          </a:p>
          <a:p>
            <a:pPr algn="just">
              <a:spcBef>
                <a:spcPts val="600"/>
              </a:spcBef>
              <a:buFont typeface="Arial" pitchFamily="34" charset="0"/>
              <a:buChar char="•"/>
            </a:pPr>
            <a:r>
              <a:rPr lang="en-US" altLang="zh-CN" dirty="0" smtClean="0"/>
              <a:t> The </a:t>
            </a:r>
            <a:r>
              <a:rPr lang="en-US" altLang="zh-CN" dirty="0" smtClean="0">
                <a:solidFill>
                  <a:srgbClr val="FF0000"/>
                </a:solidFill>
              </a:rPr>
              <a:t>250th anniversary of Thomas </a:t>
            </a:r>
            <a:r>
              <a:rPr lang="en-US" altLang="zh-CN" dirty="0" err="1" smtClean="0">
                <a:solidFill>
                  <a:srgbClr val="FF0000"/>
                </a:solidFill>
              </a:rPr>
              <a:t>Bayes</a:t>
            </a:r>
            <a:r>
              <a:rPr lang="en-US" altLang="zh-CN" dirty="0" smtClean="0">
                <a:solidFill>
                  <a:srgbClr val="FF0000"/>
                </a:solidFill>
              </a:rPr>
              <a:t>’ essay </a:t>
            </a:r>
            <a:r>
              <a:rPr lang="en-US" altLang="zh-CN" dirty="0" smtClean="0"/>
              <a:t>on how humans can sequentially learn from experience, steadily updating their beliefs as more data become available.</a:t>
            </a:r>
            <a:endParaRPr lang="en-US" altLang="zh-CN" i="1" dirty="0" smtClean="0"/>
          </a:p>
        </p:txBody>
      </p:sp>
      <p:sp>
        <p:nvSpPr>
          <p:cNvPr id="9" name="矩形 8"/>
          <p:cNvSpPr/>
          <p:nvPr/>
        </p:nvSpPr>
        <p:spPr>
          <a:xfrm>
            <a:off x="144016" y="4725144"/>
            <a:ext cx="1043608" cy="400110"/>
          </a:xfrm>
          <a:prstGeom prst="rect">
            <a:avLst/>
          </a:prstGeom>
        </p:spPr>
        <p:txBody>
          <a:bodyPr wrap="square">
            <a:spAutoFit/>
          </a:bodyPr>
          <a:lstStyle/>
          <a:p>
            <a:r>
              <a:rPr lang="en-US" altLang="zh-CN" sz="2000" b="1" dirty="0" smtClean="0">
                <a:solidFill>
                  <a:srgbClr val="C00000"/>
                </a:solidFill>
              </a:rPr>
              <a:t>2013</a:t>
            </a:r>
            <a:r>
              <a:rPr lang="zh-CN" altLang="en-US" sz="2000" b="1" dirty="0" smtClean="0">
                <a:solidFill>
                  <a:srgbClr val="C00000"/>
                </a:solidFill>
              </a:rPr>
              <a:t>年</a:t>
            </a:r>
            <a:endParaRPr lang="zh-CN" altLang="en-US" sz="2000" b="1" dirty="0">
              <a:solidFill>
                <a:srgbClr val="C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Negative Aspect3-</a:t>
            </a:r>
            <a:r>
              <a:rPr lang="zh-CN" altLang="en-US" b="1" dirty="0" smtClean="0"/>
              <a:t>例</a:t>
            </a:r>
            <a:r>
              <a:rPr lang="en-US" altLang="zh-CN" b="1" dirty="0" smtClean="0"/>
              <a:t>6</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sp>
        <p:nvSpPr>
          <p:cNvPr id="10" name="内容占位符 2"/>
          <p:cNvSpPr txBox="1">
            <a:spLocks/>
          </p:cNvSpPr>
          <p:nvPr/>
        </p:nvSpPr>
        <p:spPr bwMode="auto">
          <a:xfrm>
            <a:off x="251520" y="908720"/>
            <a:ext cx="8501122" cy="1132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Traditional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large </a:t>
            </a:r>
            <a:r>
              <a:rPr lang="en-US" altLang="zh-CN" sz="2400" i="1" dirty="0" smtClean="0">
                <a:latin typeface="+mj-lt"/>
                <a:ea typeface="宋体" pitchFamily="2" charset="-122"/>
              </a:rPr>
              <a:t>n, small p</a:t>
            </a:r>
          </a:p>
          <a:p>
            <a:pPr marL="800100" lvl="1" indent="-342900" eaLnBrk="0" hangingPunct="0">
              <a:spcBef>
                <a:spcPct val="20000"/>
              </a:spcBef>
              <a:buFont typeface="Wingdings" pitchFamily="2" charset="2"/>
              <a:buChar char="Ø"/>
            </a:pPr>
            <a:r>
              <a:rPr lang="en-US" altLang="zh-CN" sz="1600" i="1" dirty="0" smtClean="0">
                <a:latin typeface="+mj-lt"/>
                <a:ea typeface="宋体" pitchFamily="2" charset="-122"/>
              </a:rPr>
              <a:t>many </a:t>
            </a:r>
            <a:r>
              <a:rPr lang="en-US" altLang="zh-CN" sz="1600" dirty="0" smtClean="0">
                <a:latin typeface="+mj-lt"/>
                <a:ea typeface="宋体" pitchFamily="2" charset="-122"/>
              </a:rPr>
              <a:t>observations (</a:t>
            </a:r>
            <a:r>
              <a:rPr lang="en-US" altLang="zh-CN" sz="1600" i="1" dirty="0" smtClean="0">
                <a:latin typeface="+mj-lt"/>
                <a:ea typeface="宋体" pitchFamily="2" charset="-122"/>
              </a:rPr>
              <a:t>n), such as participants in a </a:t>
            </a:r>
            <a:r>
              <a:rPr lang="en-US" altLang="zh-CN" sz="1600" dirty="0" smtClean="0">
                <a:latin typeface="+mj-lt"/>
                <a:ea typeface="宋体" pitchFamily="2" charset="-122"/>
              </a:rPr>
              <a:t>clinical trial, </a:t>
            </a:r>
          </a:p>
          <a:p>
            <a:pPr marL="800100" lvl="1" indent="-342900" eaLnBrk="0" hangingPunct="0">
              <a:spcBef>
                <a:spcPts val="0"/>
              </a:spcBef>
              <a:buFont typeface="Wingdings" pitchFamily="2" charset="2"/>
              <a:buChar char="Ø"/>
            </a:pPr>
            <a:r>
              <a:rPr lang="en-US" altLang="zh-CN" sz="1600" dirty="0" smtClean="0">
                <a:latin typeface="+mj-lt"/>
                <a:ea typeface="宋体" pitchFamily="2" charset="-122"/>
              </a:rPr>
              <a:t>but few parameters were measured (</a:t>
            </a:r>
            <a:r>
              <a:rPr lang="en-US" altLang="zh-CN" sz="1600" i="1" dirty="0" smtClean="0">
                <a:latin typeface="+mj-lt"/>
                <a:ea typeface="宋体" pitchFamily="2" charset="-122"/>
              </a:rPr>
              <a:t>p), and just a handful of hypotheses </a:t>
            </a:r>
            <a:r>
              <a:rPr lang="en-US" altLang="zh-CN" sz="1600" dirty="0" smtClean="0">
                <a:latin typeface="+mj-lt"/>
                <a:ea typeface="宋体" pitchFamily="2" charset="-122"/>
              </a:rPr>
              <a:t>tested.</a:t>
            </a:r>
            <a:r>
              <a:rPr lang="zh-CN" altLang="en-US" sz="2400" dirty="0" smtClean="0">
                <a:latin typeface="+mj-lt"/>
                <a:ea typeface="宋体" pitchFamily="2" charset="-122"/>
              </a:rPr>
              <a:t> </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2" name="内容占位符 2"/>
          <p:cNvSpPr txBox="1">
            <a:spLocks/>
          </p:cNvSpPr>
          <p:nvPr/>
        </p:nvSpPr>
        <p:spPr bwMode="auto">
          <a:xfrm>
            <a:off x="251520" y="2041468"/>
            <a:ext cx="8712968"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Current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small </a:t>
            </a:r>
            <a:r>
              <a:rPr lang="en-US" altLang="zh-CN" sz="2400" i="1" dirty="0" smtClean="0">
                <a:latin typeface="+mj-lt"/>
                <a:ea typeface="宋体" pitchFamily="2" charset="-122"/>
              </a:rPr>
              <a:t>n, large p</a:t>
            </a:r>
          </a:p>
          <a:p>
            <a:pPr marL="800100" lvl="1" indent="-342900" eaLnBrk="0" hangingPunct="0">
              <a:spcBef>
                <a:spcPts val="0"/>
              </a:spcBef>
              <a:buFont typeface="Wingdings" pitchFamily="2" charset="2"/>
              <a:buChar char="Ø"/>
            </a:pPr>
            <a:r>
              <a:rPr lang="en-US" altLang="zh-CN" sz="1600" i="1" dirty="0" smtClean="0">
                <a:latin typeface="+mj-lt"/>
                <a:ea typeface="宋体" pitchFamily="2" charset="-122"/>
              </a:rPr>
              <a:t>The </a:t>
            </a:r>
            <a:r>
              <a:rPr lang="en-US" altLang="zh-CN" sz="1600" dirty="0" smtClean="0">
                <a:latin typeface="+mj-lt"/>
                <a:ea typeface="宋体" pitchFamily="2" charset="-122"/>
              </a:rPr>
              <a:t>expression of tens of thousands of genes in a limited number of tissue samples.</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3" name="内容占位符 2"/>
          <p:cNvSpPr txBox="1">
            <a:spLocks/>
          </p:cNvSpPr>
          <p:nvPr/>
        </p:nvSpPr>
        <p:spPr bwMode="auto">
          <a:xfrm>
            <a:off x="251520" y="2761548"/>
            <a:ext cx="8712968"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Future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large </a:t>
            </a:r>
            <a:r>
              <a:rPr lang="en-US" altLang="zh-CN" sz="2400" i="1" dirty="0" smtClean="0">
                <a:latin typeface="+mj-lt"/>
                <a:ea typeface="宋体" pitchFamily="2" charset="-122"/>
              </a:rPr>
              <a:t>n, large p</a:t>
            </a:r>
          </a:p>
          <a:p>
            <a:pPr marL="800100" lvl="1" indent="-342900" eaLnBrk="0" hangingPunct="0">
              <a:spcBef>
                <a:spcPts val="0"/>
              </a:spcBef>
              <a:buFont typeface="Wingdings" pitchFamily="2" charset="2"/>
              <a:buChar char="Ø"/>
            </a:pPr>
            <a:r>
              <a:rPr lang="en-US" altLang="zh-CN" sz="1600" i="1" dirty="0" smtClean="0">
                <a:latin typeface="+mj-lt"/>
                <a:ea typeface="宋体" pitchFamily="2" charset="-122"/>
              </a:rPr>
              <a:t>Images, genomes, and electronic health records become linked together.</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4" name="矩形 13"/>
          <p:cNvSpPr/>
          <p:nvPr/>
        </p:nvSpPr>
        <p:spPr>
          <a:xfrm>
            <a:off x="35496" y="3861048"/>
            <a:ext cx="8964488" cy="2462213"/>
          </a:xfrm>
          <a:prstGeom prst="rect">
            <a:avLst/>
          </a:prstGeom>
        </p:spPr>
        <p:txBody>
          <a:bodyPr wrap="square">
            <a:spAutoFit/>
          </a:bodyPr>
          <a:lstStyle/>
          <a:p>
            <a:pPr marL="342900" indent="-342900" algn="just">
              <a:buFont typeface="Arial" pitchFamily="34" charset="0"/>
              <a:buChar char="•"/>
            </a:pPr>
            <a:r>
              <a:rPr lang="en-US" altLang="zh-CN" dirty="0" smtClean="0">
                <a:solidFill>
                  <a:srgbClr val="C00000"/>
                </a:solidFill>
              </a:rPr>
              <a:t>Big Data means that we can get more precise answers;</a:t>
            </a:r>
          </a:p>
          <a:p>
            <a:pPr marL="800100" lvl="1" indent="-342900" algn="just">
              <a:buFont typeface="Arial" pitchFamily="34" charset="0"/>
              <a:buChar char="•"/>
            </a:pPr>
            <a:r>
              <a:rPr lang="en-US" altLang="zh-CN" dirty="0" smtClean="0"/>
              <a:t>Bernoulli proved when he showed how the variability in an estimate goes down as the sample size increases.</a:t>
            </a:r>
          </a:p>
          <a:p>
            <a:pPr marL="342900" indent="-342900" algn="just">
              <a:buFont typeface="Arial" pitchFamily="34" charset="0"/>
              <a:buChar char="•"/>
            </a:pPr>
            <a:r>
              <a:rPr lang="en-US" altLang="zh-CN" dirty="0" smtClean="0">
                <a:solidFill>
                  <a:srgbClr val="C00000"/>
                </a:solidFill>
              </a:rPr>
              <a:t>This apparent precision will delude us </a:t>
            </a:r>
          </a:p>
          <a:p>
            <a:pPr marL="800100" lvl="1" indent="-342900" algn="just">
              <a:buFont typeface="Arial" pitchFamily="34" charset="0"/>
              <a:buChar char="•"/>
            </a:pPr>
            <a:r>
              <a:rPr lang="en-US" altLang="zh-CN" sz="1600" dirty="0" smtClean="0"/>
              <a:t>if issues such </a:t>
            </a:r>
            <a:r>
              <a:rPr lang="en-US" altLang="zh-CN" sz="1600" b="1" dirty="0" smtClean="0"/>
              <a:t>as selection bias</a:t>
            </a:r>
            <a:r>
              <a:rPr lang="en-US" altLang="zh-CN" sz="1600" dirty="0" smtClean="0"/>
              <a:t>, </a:t>
            </a:r>
            <a:r>
              <a:rPr lang="en-US" altLang="zh-CN" sz="1600" b="1" dirty="0" smtClean="0"/>
              <a:t>regression to the mean</a:t>
            </a:r>
            <a:r>
              <a:rPr lang="en-US" altLang="zh-CN" sz="1600" dirty="0" smtClean="0"/>
              <a:t>, multiple testing, and </a:t>
            </a:r>
            <a:r>
              <a:rPr lang="en-US" altLang="zh-CN" sz="1600" b="1" dirty="0" smtClean="0"/>
              <a:t>over interpretation of associations as causation </a:t>
            </a:r>
            <a:r>
              <a:rPr lang="en-US" altLang="zh-CN" sz="1600" dirty="0" smtClean="0"/>
              <a:t>are not properly taken into account.</a:t>
            </a:r>
          </a:p>
          <a:p>
            <a:pPr marL="800100" lvl="1" indent="-342900" algn="just">
              <a:buFont typeface="Arial" pitchFamily="34" charset="0"/>
              <a:buChar char="•"/>
            </a:pPr>
            <a:r>
              <a:rPr lang="en-US" altLang="zh-CN" sz="1600" dirty="0" smtClean="0"/>
              <a:t>As data sets get larger, these problems get worse, because </a:t>
            </a:r>
            <a:r>
              <a:rPr lang="en-US" altLang="zh-CN" sz="1600" b="1" dirty="0" smtClean="0"/>
              <a:t>the complexity and number of potential false findings grow exponentially</a:t>
            </a:r>
            <a:r>
              <a:rPr lang="en-US" altLang="zh-CN" sz="1600" dirty="0" smtClean="0"/>
              <a:t>. </a:t>
            </a:r>
          </a:p>
          <a:p>
            <a:pPr marL="342900" indent="-342900" algn="just">
              <a:buFont typeface="Arial" pitchFamily="34" charset="0"/>
              <a:buChar char="•"/>
            </a:pPr>
            <a:r>
              <a:rPr lang="en-US" altLang="zh-CN" dirty="0" smtClean="0">
                <a:solidFill>
                  <a:srgbClr val="C00000"/>
                </a:solidFill>
              </a:rPr>
              <a:t>Serious statistical skill is required to avoid being misled.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7</a:t>
            </a:r>
            <a:endParaRPr lang="zh-CN" altLang="en-US" b="1" dirty="0"/>
          </a:p>
        </p:txBody>
      </p:sp>
      <p:sp>
        <p:nvSpPr>
          <p:cNvPr id="3" name="内容占位符 2"/>
          <p:cNvSpPr>
            <a:spLocks noGrp="1"/>
          </p:cNvSpPr>
          <p:nvPr>
            <p:ph idx="1"/>
          </p:nvPr>
        </p:nvSpPr>
        <p:spPr>
          <a:xfrm>
            <a:off x="285720" y="1000108"/>
            <a:ext cx="8501122" cy="628692"/>
          </a:xfrm>
        </p:spPr>
        <p:txBody>
          <a:bodyPr/>
          <a:lstStyle/>
          <a:p>
            <a:r>
              <a:rPr lang="en-US" altLang="zh-CN" sz="1800" dirty="0" smtClean="0"/>
              <a:t>Derek </a:t>
            </a:r>
            <a:r>
              <a:rPr lang="en-US" altLang="zh-CN" sz="1800" dirty="0" err="1" smtClean="0"/>
              <a:t>Ruths</a:t>
            </a:r>
            <a:r>
              <a:rPr lang="en-US" altLang="zh-CN" sz="1800" dirty="0" smtClean="0"/>
              <a:t>, </a:t>
            </a:r>
            <a:r>
              <a:rPr lang="en-US" altLang="zh-CN" sz="1800" dirty="0" err="1" smtClean="0"/>
              <a:t>Jürgen</a:t>
            </a:r>
            <a:r>
              <a:rPr lang="en-US" altLang="zh-CN" sz="1800" dirty="0" smtClean="0"/>
              <a:t> </a:t>
            </a:r>
            <a:r>
              <a:rPr lang="en-US" altLang="zh-CN" sz="1800" dirty="0" err="1" smtClean="0"/>
              <a:t>Pfeffer</a:t>
            </a:r>
            <a:r>
              <a:rPr lang="en-US" altLang="zh-CN" sz="1800" dirty="0" smtClean="0"/>
              <a:t>, </a:t>
            </a:r>
            <a:r>
              <a:rPr lang="en-US" altLang="zh-CN" sz="1800" dirty="0" smtClean="0">
                <a:solidFill>
                  <a:srgbClr val="CC3300"/>
                </a:solidFill>
              </a:rPr>
              <a:t>Social media for large studies of behavior</a:t>
            </a:r>
            <a:r>
              <a:rPr lang="en-US" altLang="zh-CN" sz="1800" dirty="0" smtClean="0"/>
              <a:t>, Science, Vol. 346, Issue 6213, pp. 1063-1064, 2014 (POLICY FORUM).</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10" name="矩形 9"/>
          <p:cNvSpPr/>
          <p:nvPr/>
        </p:nvSpPr>
        <p:spPr>
          <a:xfrm>
            <a:off x="323528" y="1628800"/>
            <a:ext cx="8208912" cy="646331"/>
          </a:xfrm>
          <a:prstGeom prst="rect">
            <a:avLst/>
          </a:prstGeom>
        </p:spPr>
        <p:txBody>
          <a:bodyPr wrap="square">
            <a:spAutoFit/>
          </a:bodyPr>
          <a:lstStyle/>
          <a:p>
            <a:pPr algn="ctr"/>
            <a:r>
              <a:rPr lang="en-US" altLang="zh-CN" dirty="0" smtClean="0">
                <a:solidFill>
                  <a:srgbClr val="FF0000"/>
                </a:solidFill>
              </a:rPr>
              <a:t>Large-scale studies of human behavior in social media need to be held to higher methodological standards</a:t>
            </a:r>
          </a:p>
        </p:txBody>
      </p:sp>
      <p:sp>
        <p:nvSpPr>
          <p:cNvPr id="11" name="矩形 10"/>
          <p:cNvSpPr/>
          <p:nvPr/>
        </p:nvSpPr>
        <p:spPr>
          <a:xfrm>
            <a:off x="323528" y="2276872"/>
            <a:ext cx="8568952" cy="923330"/>
          </a:xfrm>
          <a:prstGeom prst="rect">
            <a:avLst/>
          </a:prstGeom>
        </p:spPr>
        <p:txBody>
          <a:bodyPr wrap="square">
            <a:spAutoFit/>
          </a:bodyPr>
          <a:lstStyle/>
          <a:p>
            <a:pPr algn="ctr"/>
            <a:r>
              <a:rPr lang="en-US" altLang="zh-CN" dirty="0" smtClean="0"/>
              <a:t>On 3 November 1948, the day after </a:t>
            </a:r>
            <a:r>
              <a:rPr lang="en-US" altLang="zh-CN" b="1" dirty="0" smtClean="0"/>
              <a:t>Harry Truman </a:t>
            </a:r>
            <a:r>
              <a:rPr lang="en-US" altLang="zh-CN" dirty="0" smtClean="0"/>
              <a:t>won the United States presidential elections, the </a:t>
            </a:r>
            <a:r>
              <a:rPr lang="en-US" altLang="zh-CN" i="1" dirty="0" smtClean="0"/>
              <a:t>Chicago Tribune published one of  </a:t>
            </a:r>
            <a:r>
              <a:rPr lang="en-US" altLang="zh-CN" dirty="0" smtClean="0">
                <a:solidFill>
                  <a:srgbClr val="FF0000"/>
                </a:solidFill>
              </a:rPr>
              <a:t>the most famous erroneous headlines in newspaper history: “Dewey Defeats Truman”</a:t>
            </a:r>
          </a:p>
        </p:txBody>
      </p:sp>
      <p:sp>
        <p:nvSpPr>
          <p:cNvPr id="12" name="矩形 11"/>
          <p:cNvSpPr/>
          <p:nvPr/>
        </p:nvSpPr>
        <p:spPr>
          <a:xfrm>
            <a:off x="827584" y="3919115"/>
            <a:ext cx="7488832" cy="2462213"/>
          </a:xfrm>
          <a:prstGeom prst="rect">
            <a:avLst/>
          </a:prstGeom>
        </p:spPr>
        <p:txBody>
          <a:bodyPr wrap="square">
            <a:spAutoFit/>
          </a:bodyPr>
          <a:lstStyle/>
          <a:p>
            <a:r>
              <a:rPr lang="en-US" altLang="zh-CN" b="1" dirty="0" smtClean="0"/>
              <a:t>REPRESENTATION OF HUMAN POPULATIONS. </a:t>
            </a:r>
          </a:p>
          <a:p>
            <a:pPr>
              <a:buFont typeface="Arial" pitchFamily="34" charset="0"/>
              <a:buChar char="•"/>
            </a:pPr>
            <a:r>
              <a:rPr lang="en-US" altLang="zh-CN" i="1" dirty="0" smtClean="0"/>
              <a:t> Population bias, Proprietary algorithms for public data.</a:t>
            </a:r>
          </a:p>
          <a:p>
            <a:pPr>
              <a:spcBef>
                <a:spcPts val="600"/>
              </a:spcBef>
            </a:pPr>
            <a:r>
              <a:rPr lang="en-US" altLang="zh-CN" b="1" dirty="0" smtClean="0"/>
              <a:t>REPRESENTATION OF HUMAN BEHAVIOR.</a:t>
            </a:r>
          </a:p>
          <a:p>
            <a:pPr>
              <a:buFont typeface="Arial" pitchFamily="34" charset="0"/>
              <a:buChar char="•"/>
            </a:pPr>
            <a:r>
              <a:rPr lang="en-US" altLang="zh-CN" i="1" dirty="0" smtClean="0"/>
              <a:t> Human behavior and online platform design</a:t>
            </a:r>
          </a:p>
          <a:p>
            <a:pPr>
              <a:buFont typeface="Arial" pitchFamily="34" charset="0"/>
              <a:buChar char="•"/>
            </a:pPr>
            <a:r>
              <a:rPr lang="en-US" altLang="zh-CN" i="1" dirty="0" smtClean="0"/>
              <a:t> Distortion of human behavior,  Nonhumans in large-scale studies.</a:t>
            </a:r>
          </a:p>
          <a:p>
            <a:pPr>
              <a:spcBef>
                <a:spcPts val="600"/>
              </a:spcBef>
            </a:pPr>
            <a:r>
              <a:rPr lang="en-US" altLang="zh-CN" b="1" dirty="0" smtClean="0"/>
              <a:t>ISSUES WITH METHODS.</a:t>
            </a:r>
          </a:p>
          <a:p>
            <a:pPr>
              <a:buFont typeface="Arial" pitchFamily="34" charset="0"/>
              <a:buChar char="•"/>
            </a:pPr>
            <a:r>
              <a:rPr lang="en-US" altLang="zh-CN" i="1" dirty="0" smtClean="0"/>
              <a:t>Proxy population mismatch, Incomparability of methods and data.</a:t>
            </a:r>
          </a:p>
          <a:p>
            <a:pPr>
              <a:buFont typeface="Arial" pitchFamily="34" charset="0"/>
              <a:buChar char="•"/>
            </a:pPr>
            <a:r>
              <a:rPr lang="en-US" altLang="zh-CN" i="1" dirty="0" smtClean="0"/>
              <a:t> Multiple comparison problems, Multiple hypothesis testing.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8</a:t>
            </a:r>
            <a:endParaRPr lang="zh-CN" altLang="en-US" dirty="0"/>
          </a:p>
        </p:txBody>
      </p:sp>
      <p:sp>
        <p:nvSpPr>
          <p:cNvPr id="3" name="内容占位符 2"/>
          <p:cNvSpPr>
            <a:spLocks noGrp="1"/>
          </p:cNvSpPr>
          <p:nvPr>
            <p:ph idx="1"/>
          </p:nvPr>
        </p:nvSpPr>
        <p:spPr>
          <a:xfrm>
            <a:off x="71406" y="1071546"/>
            <a:ext cx="7072362" cy="1714512"/>
          </a:xfrm>
        </p:spPr>
        <p:txBody>
          <a:bodyPr/>
          <a:lstStyle/>
          <a:p>
            <a:pPr marL="0" indent="0"/>
            <a:r>
              <a:rPr lang="en-US" altLang="zh-CN" sz="2000" dirty="0" smtClean="0">
                <a:latin typeface="+mj-lt"/>
                <a:cs typeface="Arial Unicode MS" pitchFamily="34" charset="-122"/>
              </a:rPr>
              <a:t>Prediction is now a developing science</a:t>
            </a:r>
          </a:p>
          <a:p>
            <a:pPr marL="0" indent="0" algn="just"/>
            <a:r>
              <a:rPr lang="en-US" altLang="zh-CN" sz="2000" dirty="0" smtClean="0">
                <a:latin typeface="+mj-lt"/>
                <a:cs typeface="Arial Unicode MS" pitchFamily="34" charset="-122"/>
              </a:rPr>
              <a:t>Success seems to be achieved most consistently when questions are tackled in multidisciplinary efforts that join human understanding of context with algorithmic capacity to handle terabytes of data </a:t>
            </a:r>
            <a:r>
              <a:rPr lang="en-US" altLang="zh-CN" sz="1800" dirty="0" smtClean="0">
                <a:latin typeface="+mj-lt"/>
                <a:cs typeface="Arial Unicode MS" pitchFamily="34" charset="-122"/>
              </a:rPr>
              <a:t>- </a:t>
            </a:r>
            <a:r>
              <a:rPr lang="en-US" altLang="zh-CN" sz="1400" dirty="0" smtClean="0">
                <a:solidFill>
                  <a:srgbClr val="FF0000"/>
                </a:solidFill>
                <a:latin typeface="+mj-lt"/>
              </a:rPr>
              <a:t>Special Issue: Prediction, Science, Feb. 3, 2017</a:t>
            </a:r>
            <a:r>
              <a:rPr lang="en-US" altLang="zh-CN" sz="1400" dirty="0" smtClean="0">
                <a:latin typeface="+mj-lt"/>
              </a:rPr>
              <a:t>.</a:t>
            </a:r>
            <a:endParaRPr lang="zh-CN" altLang="en-US" sz="1800" dirty="0">
              <a:latin typeface="+mj-lt"/>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pic>
        <p:nvPicPr>
          <p:cNvPr id="5" name="图片 5" descr="Donald-J.-Trump-and-Hillary-Clinton-Debate-Video.png"/>
          <p:cNvPicPr>
            <a:picLocks noChangeAspect="1"/>
          </p:cNvPicPr>
          <p:nvPr/>
        </p:nvPicPr>
        <p:blipFill>
          <a:blip r:embed="rId3"/>
          <a:srcRect/>
          <a:stretch>
            <a:fillRect/>
          </a:stretch>
        </p:blipFill>
        <p:spPr bwMode="auto">
          <a:xfrm>
            <a:off x="633408" y="3071823"/>
            <a:ext cx="3295650" cy="1785937"/>
          </a:xfrm>
          <a:prstGeom prst="rect">
            <a:avLst/>
          </a:prstGeom>
          <a:noFill/>
          <a:ln w="9525">
            <a:noFill/>
            <a:miter lim="800000"/>
            <a:headEnd/>
            <a:tailEnd/>
          </a:ln>
        </p:spPr>
      </p:pic>
      <p:sp>
        <p:nvSpPr>
          <p:cNvPr id="6" name="内容占位符 2"/>
          <p:cNvSpPr txBox="1">
            <a:spLocks/>
          </p:cNvSpPr>
          <p:nvPr/>
        </p:nvSpPr>
        <p:spPr bwMode="auto">
          <a:xfrm>
            <a:off x="4314855" y="3143261"/>
            <a:ext cx="4543425" cy="1785937"/>
          </a:xfrm>
          <a:prstGeom prst="rect">
            <a:avLst/>
          </a:prstGeom>
          <a:noFill/>
          <a:ln w="9525">
            <a:noFill/>
            <a:miter lim="800000"/>
            <a:headEnd/>
            <a:tailEnd/>
          </a:ln>
        </p:spPr>
        <p:txBody>
          <a:bodyPr/>
          <a:lstStyle/>
          <a:p>
            <a:pPr>
              <a:spcBef>
                <a:spcPct val="20000"/>
              </a:spcBef>
              <a:defRPr/>
            </a:pPr>
            <a:r>
              <a:rPr lang="en-US" altLang="zh-CN" sz="2400" b="1" kern="0" dirty="0">
                <a:solidFill>
                  <a:srgbClr val="FF0000"/>
                </a:solidFill>
                <a:latin typeface="黑体" pitchFamily="49" charset="-122"/>
                <a:ea typeface="黑体" pitchFamily="49" charset="-122"/>
              </a:rPr>
              <a:t>2016</a:t>
            </a:r>
            <a:r>
              <a:rPr lang="zh-CN" altLang="en-US" sz="2400" b="1" kern="0" dirty="0">
                <a:solidFill>
                  <a:srgbClr val="FF0000"/>
                </a:solidFill>
                <a:latin typeface="黑体" pitchFamily="49" charset="-122"/>
                <a:ea typeface="黑体" pitchFamily="49" charset="-122"/>
              </a:rPr>
              <a:t>年美国大选预测失败原因？</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en-US" altLang="zh-CN" sz="2200" kern="0" dirty="0">
                <a:latin typeface="黑体" pitchFamily="49" charset="-122"/>
                <a:ea typeface="黑体" pitchFamily="49" charset="-122"/>
              </a:rPr>
              <a:t>Twitter</a:t>
            </a:r>
            <a:r>
              <a:rPr lang="zh-CN" altLang="en-US" sz="2200" kern="0" dirty="0">
                <a:latin typeface="黑体" pitchFamily="49" charset="-122"/>
                <a:ea typeface="黑体" pitchFamily="49" charset="-122"/>
              </a:rPr>
              <a:t>机器人、雇佣军</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a:solidFill>
                  <a:srgbClr val="0E06B2"/>
                </a:solidFill>
                <a:latin typeface="黑体" pitchFamily="49" charset="-122"/>
                <a:ea typeface="黑体" pitchFamily="49" charset="-122"/>
              </a:rPr>
              <a:t>Shy Trump voter</a:t>
            </a:r>
            <a:r>
              <a:rPr lang="zh-CN" altLang="en-US" sz="2200" kern="0" dirty="0">
                <a:solidFill>
                  <a:srgbClr val="0E06B2"/>
                </a:solidFill>
                <a:latin typeface="黑体" pitchFamily="49" charset="-122"/>
                <a:ea typeface="黑体" pitchFamily="49" charset="-122"/>
              </a:rPr>
              <a:t>理论</a:t>
            </a:r>
            <a:r>
              <a:rPr lang="en-US" altLang="zh-CN" sz="2200" kern="0" dirty="0">
                <a:latin typeface="黑体" pitchFamily="49" charset="-122"/>
                <a:ea typeface="黑体" pitchFamily="49" charset="-122"/>
              </a:rPr>
              <a:t>: </a:t>
            </a:r>
            <a:r>
              <a:rPr lang="zh-CN" altLang="en-US" sz="2200" kern="0" dirty="0">
                <a:latin typeface="黑体" pitchFamily="49" charset="-122"/>
                <a:ea typeface="黑体" pitchFamily="49" charset="-122"/>
              </a:rPr>
              <a:t>支持者趋向于保持沉默</a:t>
            </a:r>
            <a:endParaRPr lang="en-US" altLang="zh-CN" sz="2200" kern="0" dirty="0">
              <a:latin typeface="黑体" pitchFamily="49" charset="-122"/>
              <a:ea typeface="黑体" pitchFamily="49" charset="-122"/>
            </a:endParaRPr>
          </a:p>
        </p:txBody>
      </p:sp>
      <p:pic>
        <p:nvPicPr>
          <p:cNvPr id="7" name="图片 7" descr="F1.large.jpg"/>
          <p:cNvPicPr>
            <a:picLocks noChangeAspect="1"/>
          </p:cNvPicPr>
          <p:nvPr/>
        </p:nvPicPr>
        <p:blipFill>
          <a:blip r:embed="rId4"/>
          <a:srcRect/>
          <a:stretch>
            <a:fillRect/>
          </a:stretch>
        </p:blipFill>
        <p:spPr bwMode="auto">
          <a:xfrm>
            <a:off x="6215063" y="4786336"/>
            <a:ext cx="2714625" cy="1920875"/>
          </a:xfrm>
          <a:prstGeom prst="rect">
            <a:avLst/>
          </a:prstGeom>
          <a:noFill/>
          <a:ln w="9525">
            <a:noFill/>
            <a:miter lim="800000"/>
            <a:headEnd/>
            <a:tailEnd/>
          </a:ln>
        </p:spPr>
      </p:pic>
      <p:sp>
        <p:nvSpPr>
          <p:cNvPr id="8" name="内容占位符 2"/>
          <p:cNvSpPr txBox="1">
            <a:spLocks/>
          </p:cNvSpPr>
          <p:nvPr/>
        </p:nvSpPr>
        <p:spPr bwMode="auto">
          <a:xfrm>
            <a:off x="142875" y="4984775"/>
            <a:ext cx="6286500" cy="1658935"/>
          </a:xfrm>
          <a:prstGeom prst="rect">
            <a:avLst/>
          </a:prstGeom>
          <a:noFill/>
          <a:ln w="9525">
            <a:noFill/>
            <a:miter lim="800000"/>
            <a:headEnd/>
            <a:tailEnd/>
          </a:ln>
        </p:spPr>
        <p:txBody>
          <a:bodyPr/>
          <a:lstStyle/>
          <a:p>
            <a:pPr marL="342900" indent="-342900">
              <a:spcBef>
                <a:spcPct val="20000"/>
              </a:spcBef>
              <a:defRPr/>
            </a:pPr>
            <a:r>
              <a:rPr lang="zh-CN" altLang="en-US" sz="2400" b="1" kern="0" dirty="0">
                <a:solidFill>
                  <a:srgbClr val="FF0000"/>
                </a:solidFill>
                <a:latin typeface="黑体" pitchFamily="49" charset="-122"/>
                <a:ea typeface="黑体" pitchFamily="49" charset="-122"/>
              </a:rPr>
              <a:t>人类行为预测是下一个前沿：</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更多的数据≠更好的预测：噪音的存在</a:t>
            </a:r>
            <a:endParaRPr lang="en-US" altLang="zh-CN" sz="2200" kern="0" dirty="0">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罕见事件、行为动态变化</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err="1">
                <a:latin typeface="黑体" pitchFamily="49" charset="-122"/>
                <a:ea typeface="黑体" pitchFamily="49" charset="-122"/>
              </a:rPr>
              <a:t>IoT</a:t>
            </a:r>
            <a:r>
              <a:rPr lang="zh-CN" altLang="en-US" sz="2200" kern="0" dirty="0">
                <a:latin typeface="黑体" pitchFamily="49" charset="-122"/>
                <a:ea typeface="黑体" pitchFamily="49" charset="-122"/>
              </a:rPr>
              <a:t>的涌现导致多种异构数据</a:t>
            </a:r>
            <a:r>
              <a:rPr lang="zh-CN" altLang="en-US" sz="2200" kern="0" dirty="0" smtClean="0">
                <a:latin typeface="黑体" pitchFamily="49" charset="-122"/>
                <a:ea typeface="黑体" pitchFamily="49" charset="-122"/>
              </a:rPr>
              <a:t>爆炸</a:t>
            </a:r>
            <a:endParaRPr lang="en-US" altLang="zh-CN" sz="2400" kern="0" dirty="0">
              <a:latin typeface="黑体" pitchFamily="49" charset="-122"/>
              <a:ea typeface="黑体" pitchFamily="49" charset="-122"/>
            </a:endParaRPr>
          </a:p>
          <a:p>
            <a:pPr marL="342900" indent="-342900">
              <a:spcBef>
                <a:spcPct val="20000"/>
              </a:spcBef>
              <a:buFontTx/>
              <a:buChar char="•"/>
              <a:defRPr/>
            </a:pPr>
            <a:endParaRPr lang="zh-CN" altLang="en-US" sz="2400" kern="0" dirty="0">
              <a:latin typeface="黑体" pitchFamily="49" charset="-122"/>
              <a:ea typeface="黑体" pitchFamily="49" charset="-122"/>
            </a:endParaRPr>
          </a:p>
        </p:txBody>
      </p:sp>
      <p:pic>
        <p:nvPicPr>
          <p:cNvPr id="10" name="内容占位符 3" descr="F1.medium.gif"/>
          <p:cNvPicPr>
            <a:picLocks noChangeAspect="1"/>
          </p:cNvPicPr>
          <p:nvPr/>
        </p:nvPicPr>
        <p:blipFill>
          <a:blip r:embed="rId5"/>
          <a:srcRect/>
          <a:stretch>
            <a:fillRect/>
          </a:stretch>
        </p:blipFill>
        <p:spPr bwMode="auto">
          <a:xfrm>
            <a:off x="7215206" y="928670"/>
            <a:ext cx="1795475" cy="20717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4:</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a:t>
            </a:r>
            <a:r>
              <a:rPr lang="en-US" altLang="zh-CN" sz="3600" b="1" dirty="0" smtClean="0"/>
              <a:t>Networked System Risks</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Aspect4-</a:t>
            </a:r>
            <a:r>
              <a:rPr lang="zh-CN" altLang="en-US" b="1" dirty="0" smtClean="0"/>
              <a:t>例</a:t>
            </a:r>
            <a:r>
              <a:rPr lang="en-US" altLang="zh-CN" b="1" dirty="0" smtClean="0"/>
              <a:t>9</a:t>
            </a:r>
            <a:endParaRPr lang="zh-CN" altLang="en-US" b="1" dirty="0"/>
          </a:p>
        </p:txBody>
      </p:sp>
      <p:sp>
        <p:nvSpPr>
          <p:cNvPr id="3" name="内容占位符 2"/>
          <p:cNvSpPr>
            <a:spLocks noGrp="1"/>
          </p:cNvSpPr>
          <p:nvPr>
            <p:ph idx="1"/>
          </p:nvPr>
        </p:nvSpPr>
        <p:spPr>
          <a:xfrm>
            <a:off x="285720" y="836712"/>
            <a:ext cx="8501122" cy="772708"/>
          </a:xfrm>
        </p:spPr>
        <p:txBody>
          <a:bodyPr/>
          <a:lstStyle/>
          <a:p>
            <a:r>
              <a:rPr lang="en-US" altLang="zh-CN" sz="1800" dirty="0" smtClean="0"/>
              <a:t>Dirk </a:t>
            </a:r>
            <a:r>
              <a:rPr lang="en-US" altLang="zh-CN" sz="1800" dirty="0" err="1" smtClean="0"/>
              <a:t>Helbing</a:t>
            </a:r>
            <a:r>
              <a:rPr lang="en-US" altLang="zh-CN" sz="1800" dirty="0" smtClean="0"/>
              <a:t>, </a:t>
            </a:r>
            <a:r>
              <a:rPr lang="en-US" altLang="zh-CN" sz="1800" dirty="0" smtClean="0">
                <a:solidFill>
                  <a:srgbClr val="C00000"/>
                </a:solidFill>
              </a:rPr>
              <a:t>Globally networked risks and how to respond</a:t>
            </a:r>
            <a:r>
              <a:rPr lang="en-US" altLang="zh-CN" sz="1800" dirty="0" smtClean="0"/>
              <a:t>, Nature , vol. 497, pp.51–59 , 2013 (Perspective).</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sp>
        <p:nvSpPr>
          <p:cNvPr id="11" name="矩形 10"/>
          <p:cNvSpPr/>
          <p:nvPr/>
        </p:nvSpPr>
        <p:spPr>
          <a:xfrm>
            <a:off x="323528" y="6095037"/>
            <a:ext cx="8496944" cy="646331"/>
          </a:xfrm>
          <a:prstGeom prst="rect">
            <a:avLst/>
          </a:prstGeom>
        </p:spPr>
        <p:txBody>
          <a:bodyPr wrap="square">
            <a:spAutoFit/>
          </a:bodyPr>
          <a:lstStyle/>
          <a:p>
            <a:pPr algn="just"/>
            <a:r>
              <a:rPr lang="en-US" altLang="zh-CN" dirty="0" smtClean="0"/>
              <a:t>The author argues that </a:t>
            </a:r>
            <a:r>
              <a:rPr lang="en-US" altLang="zh-CN" dirty="0" smtClean="0">
                <a:solidFill>
                  <a:srgbClr val="FF0000"/>
                </a:solidFill>
              </a:rPr>
              <a:t>systemic failures and extreme events are consequences of the highly interconnected systems and networked risks humans have created.</a:t>
            </a:r>
          </a:p>
        </p:txBody>
      </p:sp>
      <p:pic>
        <p:nvPicPr>
          <p:cNvPr id="44037" name="Picture 5"/>
          <p:cNvPicPr>
            <a:picLocks noChangeAspect="1" noChangeArrowheads="1"/>
          </p:cNvPicPr>
          <p:nvPr/>
        </p:nvPicPr>
        <p:blipFill>
          <a:blip r:embed="rId3" cstate="print"/>
          <a:srcRect/>
          <a:stretch>
            <a:fillRect/>
          </a:stretch>
        </p:blipFill>
        <p:spPr bwMode="auto">
          <a:xfrm>
            <a:off x="69916" y="1412776"/>
            <a:ext cx="4502084" cy="3528814"/>
          </a:xfrm>
          <a:prstGeom prst="rect">
            <a:avLst/>
          </a:prstGeom>
          <a:noFill/>
          <a:ln w="9525">
            <a:noFill/>
            <a:miter lim="800000"/>
            <a:headEnd/>
            <a:tailEnd/>
          </a:ln>
        </p:spPr>
      </p:pic>
      <p:pic>
        <p:nvPicPr>
          <p:cNvPr id="44036" name="Picture 4"/>
          <p:cNvPicPr>
            <a:picLocks noChangeAspect="1" noChangeArrowheads="1"/>
          </p:cNvPicPr>
          <p:nvPr/>
        </p:nvPicPr>
        <p:blipFill>
          <a:blip r:embed="rId4" cstate="print"/>
          <a:srcRect/>
          <a:stretch>
            <a:fillRect/>
          </a:stretch>
        </p:blipFill>
        <p:spPr bwMode="auto">
          <a:xfrm>
            <a:off x="3851920" y="1484784"/>
            <a:ext cx="5292080" cy="792088"/>
          </a:xfrm>
          <a:prstGeom prst="rect">
            <a:avLst/>
          </a:prstGeom>
          <a:noFill/>
          <a:ln w="9525">
            <a:noFill/>
            <a:miter lim="800000"/>
            <a:headEnd/>
            <a:tailEnd/>
          </a:ln>
        </p:spPr>
      </p:pic>
      <p:sp>
        <p:nvSpPr>
          <p:cNvPr id="15" name="矩形 14"/>
          <p:cNvSpPr/>
          <p:nvPr/>
        </p:nvSpPr>
        <p:spPr>
          <a:xfrm>
            <a:off x="179512" y="5157192"/>
            <a:ext cx="8712968" cy="830997"/>
          </a:xfrm>
          <a:prstGeom prst="rect">
            <a:avLst/>
          </a:prstGeom>
        </p:spPr>
        <p:txBody>
          <a:bodyPr wrap="square">
            <a:spAutoFit/>
          </a:bodyPr>
          <a:lstStyle/>
          <a:p>
            <a:pPr algn="just">
              <a:buFont typeface="Arial" pitchFamily="34" charset="0"/>
              <a:buChar char="•"/>
            </a:pPr>
            <a:r>
              <a:rPr lang="en-US" altLang="zh-CN" sz="1600" dirty="0" smtClean="0"/>
              <a:t> According to the standard ISO 31000, risk is defined as ‘‘</a:t>
            </a:r>
            <a:r>
              <a:rPr lang="en-US" altLang="zh-CN" sz="1600" dirty="0" smtClean="0">
                <a:solidFill>
                  <a:srgbClr val="FF0000"/>
                </a:solidFill>
              </a:rPr>
              <a:t>effect of uncertainty on objectives</a:t>
            </a:r>
            <a:r>
              <a:rPr lang="en-US" altLang="zh-CN" sz="1600" dirty="0" smtClean="0"/>
              <a:t>’’. </a:t>
            </a:r>
          </a:p>
          <a:p>
            <a:pPr algn="just">
              <a:buFont typeface="Arial" pitchFamily="34" charset="0"/>
              <a:buChar char="•"/>
            </a:pPr>
            <a:r>
              <a:rPr lang="en-US" altLang="zh-CN" sz="1600" dirty="0" smtClean="0"/>
              <a:t> Often quantified as the probability of occurrence of an (adverse) event, times its (negative) impact (damage), but may also create positive impacts, such as opportunities for stakeholders.</a:t>
            </a:r>
          </a:p>
        </p:txBody>
      </p:sp>
      <p:pic>
        <p:nvPicPr>
          <p:cNvPr id="44039" name="Picture 7"/>
          <p:cNvPicPr>
            <a:picLocks noChangeAspect="1" noChangeArrowheads="1"/>
          </p:cNvPicPr>
          <p:nvPr/>
        </p:nvPicPr>
        <p:blipFill>
          <a:blip r:embed="rId5" cstate="print"/>
          <a:srcRect/>
          <a:stretch>
            <a:fillRect/>
          </a:stretch>
        </p:blipFill>
        <p:spPr bwMode="auto">
          <a:xfrm>
            <a:off x="4560597" y="2276872"/>
            <a:ext cx="4475899" cy="1368152"/>
          </a:xfrm>
          <a:prstGeom prst="rect">
            <a:avLst/>
          </a:prstGeom>
          <a:noFill/>
          <a:ln w="9525">
            <a:solidFill>
              <a:srgbClr val="000099"/>
            </a:solidFill>
            <a:miter lim="800000"/>
            <a:headEnd/>
            <a:tailEnd/>
          </a:ln>
        </p:spPr>
      </p:pic>
      <p:grpSp>
        <p:nvGrpSpPr>
          <p:cNvPr id="22" name="组合 21"/>
          <p:cNvGrpSpPr/>
          <p:nvPr/>
        </p:nvGrpSpPr>
        <p:grpSpPr>
          <a:xfrm>
            <a:off x="5767367" y="3729440"/>
            <a:ext cx="2693065" cy="1355744"/>
            <a:chOff x="5004048" y="3645024"/>
            <a:chExt cx="2693065" cy="1355744"/>
          </a:xfrm>
        </p:grpSpPr>
        <p:pic>
          <p:nvPicPr>
            <p:cNvPr id="44040" name="Picture 8"/>
            <p:cNvPicPr>
              <a:picLocks noChangeAspect="1" noChangeArrowheads="1"/>
            </p:cNvPicPr>
            <p:nvPr/>
          </p:nvPicPr>
          <p:blipFill>
            <a:blip r:embed="rId6" cstate="print"/>
            <a:srcRect/>
            <a:stretch>
              <a:fillRect/>
            </a:stretch>
          </p:blipFill>
          <p:spPr bwMode="auto">
            <a:xfrm>
              <a:off x="5004048" y="3645024"/>
              <a:ext cx="1194245" cy="1355744"/>
            </a:xfrm>
            <a:prstGeom prst="rect">
              <a:avLst/>
            </a:prstGeom>
            <a:noFill/>
            <a:ln w="9525">
              <a:noFill/>
              <a:miter lim="800000"/>
              <a:headEnd/>
              <a:tailEnd/>
            </a:ln>
          </p:spPr>
        </p:pic>
        <p:sp>
          <p:nvSpPr>
            <p:cNvPr id="21" name="矩形 20"/>
            <p:cNvSpPr/>
            <p:nvPr/>
          </p:nvSpPr>
          <p:spPr>
            <a:xfrm>
              <a:off x="6300192" y="4149080"/>
              <a:ext cx="1396921" cy="338554"/>
            </a:xfrm>
            <a:prstGeom prst="rect">
              <a:avLst/>
            </a:prstGeom>
          </p:spPr>
          <p:txBody>
            <a:bodyPr wrap="none">
              <a:spAutoFit/>
            </a:bodyPr>
            <a:lstStyle/>
            <a:p>
              <a:r>
                <a:rPr lang="en-US" altLang="zh-CN" sz="1600" dirty="0" smtClean="0">
                  <a:solidFill>
                    <a:srgbClr val="FF0000"/>
                  </a:solidFill>
                </a:rPr>
                <a:t>Time Bomb?.</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5:</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a:t>
            </a:r>
            <a:r>
              <a:rPr lang="en-US" altLang="zh-CN" sz="3600" b="1" dirty="0" smtClean="0"/>
              <a:t>Privacy</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Aspect5-</a:t>
            </a:r>
            <a:r>
              <a:rPr lang="zh-CN" altLang="en-US" b="1" dirty="0" smtClean="0"/>
              <a:t>例</a:t>
            </a:r>
            <a:r>
              <a:rPr lang="en-US" altLang="zh-CN" b="1" dirty="0" smtClean="0"/>
              <a:t>10</a:t>
            </a:r>
            <a:endParaRPr lang="zh-CN" altLang="en-US" b="1" dirty="0"/>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Aspect5-</a:t>
            </a:r>
            <a:r>
              <a:rPr lang="zh-CN" altLang="en-US" b="1" dirty="0" smtClean="0"/>
              <a:t>例</a:t>
            </a:r>
            <a:r>
              <a:rPr lang="en-US" altLang="zh-CN" b="1" dirty="0" smtClean="0"/>
              <a:t>10</a:t>
            </a:r>
            <a:endParaRPr lang="zh-CN" altLang="en-US" b="1" dirty="0"/>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The Fourth Age of Research</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pic>
        <p:nvPicPr>
          <p:cNvPr id="1027" name="Picture 3"/>
          <p:cNvPicPr>
            <a:picLocks noChangeAspect="1" noChangeArrowheads="1"/>
          </p:cNvPicPr>
          <p:nvPr/>
        </p:nvPicPr>
        <p:blipFill>
          <a:blip r:embed="rId3" cstate="print"/>
          <a:srcRect/>
          <a:stretch>
            <a:fillRect/>
          </a:stretch>
        </p:blipFill>
        <p:spPr bwMode="auto">
          <a:xfrm>
            <a:off x="827584" y="908720"/>
            <a:ext cx="7344816" cy="4801568"/>
          </a:xfrm>
          <a:prstGeom prst="rect">
            <a:avLst/>
          </a:prstGeom>
          <a:noFill/>
          <a:ln w="9525">
            <a:noFill/>
            <a:miter lim="800000"/>
            <a:headEnd/>
            <a:tailEnd/>
          </a:ln>
        </p:spPr>
      </p:pic>
      <p:sp>
        <p:nvSpPr>
          <p:cNvPr id="7" name="矩形 6"/>
          <p:cNvSpPr/>
          <p:nvPr/>
        </p:nvSpPr>
        <p:spPr>
          <a:xfrm>
            <a:off x="107504" y="5879013"/>
            <a:ext cx="8964488" cy="584775"/>
          </a:xfrm>
          <a:prstGeom prst="rect">
            <a:avLst/>
          </a:prstGeom>
        </p:spPr>
        <p:txBody>
          <a:bodyPr wrap="square">
            <a:spAutoFit/>
          </a:bodyPr>
          <a:lstStyle/>
          <a:p>
            <a:r>
              <a:rPr lang="en-US" altLang="zh-CN" sz="1600" b="1" dirty="0" smtClean="0"/>
              <a:t>Jonathan Adams </a:t>
            </a:r>
            <a:r>
              <a:rPr lang="en-US" altLang="zh-CN" sz="1600" dirty="0" smtClean="0"/>
              <a:t>analyses papers from the past three decades and finds that the best science comes from international collaboration.– </a:t>
            </a:r>
            <a:r>
              <a:rPr lang="en-US" altLang="zh-CN" sz="1600" dirty="0" smtClean="0">
                <a:solidFill>
                  <a:srgbClr val="C00000"/>
                </a:solidFill>
              </a:rPr>
              <a:t>Nature </a:t>
            </a:r>
            <a:r>
              <a:rPr lang="en-US" altLang="zh-CN" sz="1600" dirty="0" err="1" smtClean="0">
                <a:solidFill>
                  <a:srgbClr val="C00000"/>
                </a:solidFill>
              </a:rPr>
              <a:t>vol</a:t>
            </a:r>
            <a:r>
              <a:rPr lang="en-US" altLang="zh-CN" sz="1600" dirty="0" smtClean="0">
                <a:solidFill>
                  <a:srgbClr val="C00000"/>
                </a:solidFill>
              </a:rPr>
              <a:t> 497, pp 560</a:t>
            </a:r>
            <a:r>
              <a:rPr lang="en-US" altLang="zh-CN" sz="1600" smtClean="0">
                <a:solidFill>
                  <a:srgbClr val="C00000"/>
                </a:solidFill>
              </a:rPr>
              <a:t>, 2013 (</a:t>
            </a:r>
            <a:r>
              <a:rPr lang="en-US" altLang="zh-CN" sz="1600" dirty="0" smtClean="0">
                <a:solidFill>
                  <a:srgbClr val="C00000"/>
                </a:solidFill>
              </a:rPr>
              <a:t>comment).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pic>
        <p:nvPicPr>
          <p:cNvPr id="62466" name="Picture 2"/>
          <p:cNvPicPr>
            <a:picLocks noChangeAspect="1" noChangeArrowheads="1"/>
          </p:cNvPicPr>
          <p:nvPr/>
        </p:nvPicPr>
        <p:blipFill>
          <a:blip r:embed="rId3" cstate="print"/>
          <a:srcRect/>
          <a:stretch>
            <a:fillRect/>
          </a:stretch>
        </p:blipFill>
        <p:spPr bwMode="auto">
          <a:xfrm>
            <a:off x="107504" y="2029569"/>
            <a:ext cx="4248506" cy="3271639"/>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4427984" y="2029569"/>
            <a:ext cx="4455523" cy="3199631"/>
          </a:xfrm>
          <a:prstGeom prst="rect">
            <a:avLst/>
          </a:prstGeom>
          <a:noFill/>
          <a:ln w="9525">
            <a:noFill/>
            <a:miter lim="800000"/>
            <a:headEnd/>
            <a:tailEnd/>
          </a:ln>
        </p:spPr>
      </p:pic>
      <p:sp>
        <p:nvSpPr>
          <p:cNvPr id="7" name="标题 1"/>
          <p:cNvSpPr>
            <a:spLocks noGrp="1"/>
          </p:cNvSpPr>
          <p:nvPr>
            <p:ph type="title"/>
          </p:nvPr>
        </p:nvSpPr>
        <p:spPr>
          <a:xfrm>
            <a:off x="285720" y="71414"/>
            <a:ext cx="8358246" cy="796908"/>
          </a:xfrm>
        </p:spPr>
        <p:txBody>
          <a:bodyPr/>
          <a:lstStyle/>
          <a:p>
            <a:r>
              <a:rPr lang="en-US" altLang="zh-CN" b="1" dirty="0" smtClean="0"/>
              <a:t>The Fourth Age of Research</a:t>
            </a:r>
            <a:endParaRPr lang="zh-CN" altLang="en-US"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4</a:t>
            </a:fld>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北京市大数据科学与脑机智能创新中心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C00000"/>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C00000"/>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C00000"/>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707886"/>
          </a:xfrm>
          <a:prstGeom prst="rect">
            <a:avLst/>
          </a:prstGeom>
          <a:noFill/>
          <a:ln w="9525">
            <a:noFill/>
            <a:miter lim="800000"/>
            <a:headEnd/>
            <a:tailEnd/>
          </a:ln>
        </p:spPr>
        <p:txBody>
          <a:bodyPr>
            <a:spAutoFit/>
          </a:bodyPr>
          <a:lstStyle/>
          <a:p>
            <a:pPr marL="914400" lvl="1" indent="-914400" eaLnBrk="0" hangingPunct="0">
              <a:defRPr/>
            </a:pPr>
            <a:r>
              <a:rPr lang="zh-CN" altLang="en-US" sz="4000" b="1" dirty="0" smtClean="0">
                <a:latin typeface="Arial Unicode MS" pitchFamily="34" charset="-122"/>
                <a:ea typeface="黑体" pitchFamily="49" charset="-122"/>
                <a:cs typeface="+mj-cs"/>
                <a:sym typeface="黑体" panose="02010609060101010101" pitchFamily="49" charset="-122"/>
              </a:rPr>
              <a:t>大数据的管理</a:t>
            </a:r>
            <a:endParaRPr lang="zh-CN" altLang="en-US" sz="4000" b="1" dirty="0">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Artificial Intelligence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9</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49343</TotalTime>
  <Words>3082</Words>
  <Application>Microsoft Office PowerPoint</Application>
  <PresentationFormat>全屏显示(4:3)</PresentationFormat>
  <Paragraphs>369</Paragraphs>
  <Slides>36</Slides>
  <Notes>14</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默认设计模板</vt:lpstr>
      <vt:lpstr>幻灯片 1</vt:lpstr>
      <vt:lpstr>个人简介</vt:lpstr>
      <vt:lpstr>北航大数据科学与工程国际联合研究中心</vt:lpstr>
      <vt:lpstr>国家重点基础研究发展计划</vt:lpstr>
      <vt:lpstr>北京市大数据科学与脑机智能创新中心</vt:lpstr>
      <vt:lpstr>研究方向与机构设置</vt:lpstr>
      <vt:lpstr>幻灯片 7</vt:lpstr>
      <vt:lpstr>幻灯片 8</vt:lpstr>
      <vt:lpstr>Artificial Intelligence </vt:lpstr>
      <vt:lpstr>Social Networks </vt:lpstr>
      <vt:lpstr>Big Data </vt:lpstr>
      <vt:lpstr>AI + SN + BD</vt:lpstr>
      <vt:lpstr>幻灯片 13</vt:lpstr>
      <vt:lpstr>Challenging Aspect1</vt:lpstr>
      <vt:lpstr>Challenging Aspect1-例1</vt:lpstr>
      <vt:lpstr>Challenging Aspect1-例2</vt:lpstr>
      <vt:lpstr>Challenging Aspect1-例3</vt:lpstr>
      <vt:lpstr>Challenging Aspect1-例3</vt:lpstr>
      <vt:lpstr>幻灯片 19</vt:lpstr>
      <vt:lpstr>Challenging Aspect2-例4</vt:lpstr>
      <vt:lpstr>Challenging Aspect2-例4</vt:lpstr>
      <vt:lpstr>幻灯片 22</vt:lpstr>
      <vt:lpstr>Challenging Aspect3-例5</vt:lpstr>
      <vt:lpstr>Challenging Aspect3-例5</vt:lpstr>
      <vt:lpstr>Challenging Aspect3-例6</vt:lpstr>
      <vt:lpstr>Negative Aspect3-例6</vt:lpstr>
      <vt:lpstr>Challenging Aspect3-例7</vt:lpstr>
      <vt:lpstr>Challenging Aspect3-例8</vt:lpstr>
      <vt:lpstr>幻灯片 29</vt:lpstr>
      <vt:lpstr>Challenging Aspect4-例9</vt:lpstr>
      <vt:lpstr>幻灯片 31</vt:lpstr>
      <vt:lpstr>Challenging Aspect5-例10</vt:lpstr>
      <vt:lpstr>Challenging Aspect5-例10</vt:lpstr>
      <vt:lpstr>The Fourth Age of Research</vt:lpstr>
      <vt:lpstr>The Fourth Age of Research</vt:lpstr>
      <vt:lpstr>幻灯片 36</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4817</cp:revision>
  <dcterms:created xsi:type="dcterms:W3CDTF">2010-07-14T15:56:11Z</dcterms:created>
  <dcterms:modified xsi:type="dcterms:W3CDTF">2017-08-22T23:43:11Z</dcterms:modified>
</cp:coreProperties>
</file>